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35763" cy="9866313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174" y="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B1FB-DA4C-47EE-BC0C-ED3B9A6C569F}" type="datetimeFigureOut">
              <a:rPr lang="ro-RO" smtClean="0"/>
              <a:pPr/>
              <a:t>17.01.2019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B0F5-6E43-4FAE-8476-8B3069767E72}" type="slidenum">
              <a:rPr lang="ro-RO" smtClean="0"/>
              <a:pPr/>
              <a:t>‹N°›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B1FB-DA4C-47EE-BC0C-ED3B9A6C569F}" type="datetimeFigureOut">
              <a:rPr lang="ro-RO" smtClean="0"/>
              <a:pPr/>
              <a:t>17.01.2019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B0F5-6E43-4FAE-8476-8B3069767E72}" type="slidenum">
              <a:rPr lang="ro-RO" smtClean="0"/>
              <a:pPr/>
              <a:t>‹N°›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B1FB-DA4C-47EE-BC0C-ED3B9A6C569F}" type="datetimeFigureOut">
              <a:rPr lang="ro-RO" smtClean="0"/>
              <a:pPr/>
              <a:t>17.01.2019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B0F5-6E43-4FAE-8476-8B3069767E72}" type="slidenum">
              <a:rPr lang="ro-RO" smtClean="0"/>
              <a:pPr/>
              <a:t>‹N°›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B1FB-DA4C-47EE-BC0C-ED3B9A6C569F}" type="datetimeFigureOut">
              <a:rPr lang="ro-RO" smtClean="0"/>
              <a:pPr/>
              <a:t>17.01.2019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B0F5-6E43-4FAE-8476-8B3069767E72}" type="slidenum">
              <a:rPr lang="ro-RO" smtClean="0"/>
              <a:pPr/>
              <a:t>‹N°›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B1FB-DA4C-47EE-BC0C-ED3B9A6C569F}" type="datetimeFigureOut">
              <a:rPr lang="ro-RO" smtClean="0"/>
              <a:pPr/>
              <a:t>17.01.2019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B0F5-6E43-4FAE-8476-8B3069767E72}" type="slidenum">
              <a:rPr lang="ro-RO" smtClean="0"/>
              <a:pPr/>
              <a:t>‹N°›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B1FB-DA4C-47EE-BC0C-ED3B9A6C569F}" type="datetimeFigureOut">
              <a:rPr lang="ro-RO" smtClean="0"/>
              <a:pPr/>
              <a:t>17.01.2019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B0F5-6E43-4FAE-8476-8B3069767E72}" type="slidenum">
              <a:rPr lang="ro-RO" smtClean="0"/>
              <a:pPr/>
              <a:t>‹N°›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B1FB-DA4C-47EE-BC0C-ED3B9A6C569F}" type="datetimeFigureOut">
              <a:rPr lang="ro-RO" smtClean="0"/>
              <a:pPr/>
              <a:t>17.01.2019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B0F5-6E43-4FAE-8476-8B3069767E72}" type="slidenum">
              <a:rPr lang="ro-RO" smtClean="0"/>
              <a:pPr/>
              <a:t>‹N°›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B1FB-DA4C-47EE-BC0C-ED3B9A6C569F}" type="datetimeFigureOut">
              <a:rPr lang="ro-RO" smtClean="0"/>
              <a:pPr/>
              <a:t>17.01.2019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B0F5-6E43-4FAE-8476-8B3069767E72}" type="slidenum">
              <a:rPr lang="ro-RO" smtClean="0"/>
              <a:pPr/>
              <a:t>‹N°›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B1FB-DA4C-47EE-BC0C-ED3B9A6C569F}" type="datetimeFigureOut">
              <a:rPr lang="ro-RO" smtClean="0"/>
              <a:pPr/>
              <a:t>17.01.2019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B0F5-6E43-4FAE-8476-8B3069767E72}" type="slidenum">
              <a:rPr lang="ro-RO" smtClean="0"/>
              <a:pPr/>
              <a:t>‹N°›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B1FB-DA4C-47EE-BC0C-ED3B9A6C569F}" type="datetimeFigureOut">
              <a:rPr lang="ro-RO" smtClean="0"/>
              <a:pPr/>
              <a:t>17.01.2019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B0F5-6E43-4FAE-8476-8B3069767E72}" type="slidenum">
              <a:rPr lang="ro-RO" smtClean="0"/>
              <a:pPr/>
              <a:t>‹N°›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B1FB-DA4C-47EE-BC0C-ED3B9A6C569F}" type="datetimeFigureOut">
              <a:rPr lang="ro-RO" smtClean="0"/>
              <a:pPr/>
              <a:t>17.01.2019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B0F5-6E43-4FAE-8476-8B3069767E72}" type="slidenum">
              <a:rPr lang="ro-RO" smtClean="0"/>
              <a:pPr/>
              <a:t>‹N°›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B1FB-DA4C-47EE-BC0C-ED3B9A6C569F}" type="datetimeFigureOut">
              <a:rPr lang="ro-RO" smtClean="0"/>
              <a:pPr/>
              <a:t>17.01.2019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AB0F5-6E43-4FAE-8476-8B3069767E72}" type="slidenum">
              <a:rPr lang="ro-RO" smtClean="0"/>
              <a:pPr/>
              <a:t>‹N°›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-206677"/>
            <a:ext cx="4221088" cy="3165816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5336170" y="9068260"/>
            <a:ext cx="1373081" cy="144000"/>
          </a:xfrm>
          <a:prstGeom prst="rect">
            <a:avLst/>
          </a:prstGeom>
          <a:solidFill>
            <a:srgbClr val="ABCE25"/>
          </a:solidFill>
          <a:ln>
            <a:solidFill>
              <a:srgbClr val="ABC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5000"/>
              </a:lnSpc>
            </a:pPr>
            <a:r>
              <a:rPr lang="fr-FR" sz="900" b="1" dirty="0">
                <a:solidFill>
                  <a:schemeClr val="bg1"/>
                </a:solidFill>
                <a:ea typeface="Times New Roman"/>
                <a:cs typeface="Times New Roman"/>
              </a:rPr>
              <a:t>PRODUIT LIVRE MONTE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005064" y="9073027"/>
            <a:ext cx="1152128" cy="144016"/>
          </a:xfrm>
          <a:prstGeom prst="rect">
            <a:avLst/>
          </a:prstGeom>
          <a:solidFill>
            <a:srgbClr val="ABCE25"/>
          </a:solidFill>
          <a:ln>
            <a:solidFill>
              <a:srgbClr val="ABC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5000"/>
              </a:lnSpc>
            </a:pPr>
            <a:r>
              <a:rPr lang="fr-FR" sz="900" b="1" dirty="0">
                <a:solidFill>
                  <a:schemeClr val="bg1"/>
                </a:solidFill>
                <a:ea typeface="Times New Roman"/>
                <a:cs typeface="Times New Roman"/>
              </a:rPr>
              <a:t>PRODUIT LIVRE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076701" y="3873501"/>
            <a:ext cx="2520950" cy="4153000"/>
          </a:xfrm>
          <a:prstGeom prst="rect">
            <a:avLst/>
          </a:prstGeom>
          <a:noFill/>
          <a:ln w="31750">
            <a:solidFill>
              <a:srgbClr val="ABCE2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2550" lvl="0" indent="-82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ea typeface="Calibri" pitchFamily="34" charset="0"/>
                <a:cs typeface="Times New Roman" pitchFamily="18" charset="0"/>
              </a:rPr>
              <a:t>- Une plus grande résistance et durabilité du bois grâce au procédé de traitement à très haute température dans un four à 215°C. Ce traitement est une technologie naturelle qui permet une stabilité dimensionnelle des pièces de bois ; les insectes n'attaquent plus le bois et les pièces n'absorbent plus l'humidité ambiante. Le bois ne nécessite plus qu'une coloration à des fins esthétiques, mais pas de traitement répétitif tous les ans</a:t>
            </a:r>
          </a:p>
          <a:p>
            <a:pPr marL="82550" lvl="0" indent="-82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ea typeface="Calibri" pitchFamily="34" charset="0"/>
                <a:cs typeface="Times New Roman" pitchFamily="18" charset="0"/>
              </a:rPr>
              <a:t>- Respect de l'environnement : produit 100 % naturel et recyclable, processus écologique qui ne demande aucun produit chimique</a:t>
            </a:r>
          </a:p>
          <a:p>
            <a:pPr marL="82550" lvl="0" indent="-82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ea typeface="Calibri" pitchFamily="34" charset="0"/>
                <a:cs typeface="Times New Roman" pitchFamily="18" charset="0"/>
              </a:rPr>
              <a:t>- Valorisation des essences de bois Françaises : technique qui permet de remplacer des bois tropicaux par les bois de nos forêts proches</a:t>
            </a:r>
          </a:p>
          <a:p>
            <a:pPr marL="82550" lvl="0" indent="-82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ea typeface="Calibri" pitchFamily="34" charset="0"/>
                <a:cs typeface="Times New Roman" pitchFamily="18" charset="0"/>
              </a:rPr>
              <a:t>- Procédé qui entraîne une modification de la couleur du bois et de ses performances</a:t>
            </a:r>
          </a:p>
          <a:p>
            <a:pPr marL="82550" lvl="0" indent="-82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ea typeface="Calibri" pitchFamily="34" charset="0"/>
                <a:cs typeface="Times New Roman" pitchFamily="18" charset="0"/>
              </a:rPr>
              <a:t>- Un seul traitement au départ suffit</a:t>
            </a:r>
          </a:p>
          <a:p>
            <a:pPr marL="82550" lvl="0" indent="-82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ea typeface="Calibri" pitchFamily="34" charset="0"/>
                <a:cs typeface="Times New Roman" pitchFamily="18" charset="0"/>
              </a:rPr>
              <a:t>- Très faible entretien</a:t>
            </a:r>
          </a:p>
          <a:p>
            <a:pPr marL="82550" lvl="0" indent="-82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ea typeface="Calibri" pitchFamily="34" charset="0"/>
                <a:cs typeface="Times New Roman" pitchFamily="18" charset="0"/>
              </a:rPr>
              <a:t>- Ensemble Pool House très qualitatif pour une grande longévité / Idéal près d’une piscine</a:t>
            </a:r>
          </a:p>
          <a:p>
            <a:pPr marL="82550" lvl="0" indent="-82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ea typeface="Calibri" pitchFamily="34" charset="0"/>
                <a:cs typeface="Times New Roman" pitchFamily="18" charset="0"/>
              </a:rPr>
              <a:t>- Elément très décoratif avec une couverture en aluminium et polycarbonate pour une grande longévité et pour éviter les risques d'infiltration d'eau</a:t>
            </a:r>
          </a:p>
          <a:p>
            <a:pPr marL="82550" lvl="0" indent="-82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ea typeface="Calibri" pitchFamily="34" charset="0"/>
                <a:cs typeface="Times New Roman" pitchFamily="18" charset="0"/>
              </a:rPr>
              <a:t>- Très belle finition</a:t>
            </a:r>
          </a:p>
          <a:p>
            <a:pPr marL="82550" lvl="0" indent="-82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ea typeface="Calibri" pitchFamily="34" charset="0"/>
                <a:cs typeface="Times New Roman" pitchFamily="18" charset="0"/>
              </a:rPr>
              <a:t>- Ventelles mobiles en bois thermo chauffé pour se protéger du soleil et du vent</a:t>
            </a:r>
          </a:p>
          <a:p>
            <a:pPr marL="82550" lvl="0" indent="-82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ea typeface="Calibri" pitchFamily="34" charset="0"/>
                <a:cs typeface="Times New Roman" pitchFamily="18" charset="0"/>
              </a:rPr>
              <a:t>-  Poteaux très grosse section 12x12 cm livrés avec platines métalliques à fixer sur sol dur</a:t>
            </a:r>
          </a:p>
          <a:p>
            <a:pPr marL="82550" lvl="0" indent="-82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ea typeface="Calibri" pitchFamily="34" charset="0"/>
                <a:cs typeface="Times New Roman" pitchFamily="18" charset="0"/>
              </a:rPr>
              <a:t>- Garantie : structure 10 ans contre l'attaque d'insectes et le pourrissement couverture 2 ans</a:t>
            </a:r>
          </a:p>
          <a:p>
            <a:pPr marL="82550" lvl="0" indent="-82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ea typeface="Calibri" pitchFamily="34" charset="0"/>
                <a:cs typeface="Times New Roman" pitchFamily="18" charset="0"/>
              </a:rPr>
              <a:t>- Produit PEFC</a:t>
            </a:r>
          </a:p>
          <a:p>
            <a:pPr marL="82550" lvl="0" indent="-82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ea typeface="Calibri" pitchFamily="34" charset="0"/>
                <a:cs typeface="Times New Roman" pitchFamily="18" charset="0"/>
              </a:rPr>
              <a:t>- Produit fabriqué en FRANCE</a:t>
            </a:r>
            <a:endParaRPr lang="fr-FR" sz="800" dirty="0">
              <a:ea typeface="Calibri"/>
              <a:cs typeface="Times New Roman"/>
            </a:endParaRPr>
          </a:p>
          <a:p>
            <a:pPr marL="82550" lvl="0" indent="-825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sz="9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4076030" y="8307589"/>
            <a:ext cx="2520950" cy="641870"/>
          </a:xfrm>
          <a:prstGeom prst="rect">
            <a:avLst/>
          </a:prstGeom>
          <a:noFill/>
          <a:ln w="31750">
            <a:solidFill>
              <a:srgbClr val="ABCE2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100" dirty="0"/>
              <a:t>- A installer sur une dalle béton ou sur une terrasse bois</a:t>
            </a:r>
          </a:p>
          <a:p>
            <a:pPr marL="82550" marR="0" lvl="0" indent="-825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-"/>
              <a:tabLst/>
            </a:pPr>
            <a:endParaRPr lang="fr-FR" sz="11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" name="Imag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>
            <a:fillRect/>
          </a:stretch>
        </p:blipFill>
        <p:spPr bwMode="auto">
          <a:xfrm>
            <a:off x="4471341" y="128588"/>
            <a:ext cx="1804697" cy="8201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811279"/>
              </p:ext>
            </p:extLst>
          </p:nvPr>
        </p:nvGraphicFramePr>
        <p:xfrm>
          <a:off x="260351" y="3729040"/>
          <a:ext cx="3456681" cy="5737533"/>
        </p:xfrm>
        <a:graphic>
          <a:graphicData uri="http://schemas.openxmlformats.org/drawingml/2006/table">
            <a:tbl>
              <a:tblPr/>
              <a:tblGrid>
                <a:gridCol w="3456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DIMENSIONS</a:t>
                      </a:r>
                      <a:endParaRPr lang="fr-FR" sz="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45" marR="3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E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900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</a:rPr>
                        <a:t>Dimensions </a:t>
                      </a:r>
                      <a:r>
                        <a:rPr lang="fr-FR" sz="900" dirty="0" err="1">
                          <a:latin typeface="Arial"/>
                          <a:ea typeface="Times New Roman"/>
                        </a:rPr>
                        <a:t>ext</a:t>
                      </a:r>
                      <a:r>
                        <a:rPr lang="fr-FR" sz="900" dirty="0">
                          <a:latin typeface="Arial"/>
                          <a:ea typeface="Times New Roman"/>
                        </a:rPr>
                        <a:t>. au sol  : </a:t>
                      </a:r>
                      <a:r>
                        <a:rPr lang="fr-FR" sz="900" baseline="0" dirty="0">
                          <a:latin typeface="Arial"/>
                          <a:ea typeface="Times New Roman"/>
                        </a:rPr>
                        <a:t>         </a:t>
                      </a:r>
                      <a:r>
                        <a:rPr lang="fr-FR" sz="900" b="1" dirty="0">
                          <a:latin typeface="Arial"/>
                          <a:ea typeface="Times New Roman"/>
                        </a:rPr>
                        <a:t>3,34 x 2,74 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</a:rPr>
                        <a:t>Surface brute au sol  :</a:t>
                      </a:r>
                      <a:r>
                        <a:rPr lang="fr-FR" sz="900" baseline="0" dirty="0">
                          <a:latin typeface="Arial"/>
                          <a:ea typeface="Times New Roman"/>
                        </a:rPr>
                        <a:t>              </a:t>
                      </a:r>
                      <a:r>
                        <a:rPr lang="fr-FR" sz="900" b="1" baseline="0" dirty="0">
                          <a:latin typeface="Arial"/>
                          <a:ea typeface="Times New Roman"/>
                        </a:rPr>
                        <a:t>9</a:t>
                      </a:r>
                      <a:r>
                        <a:rPr lang="fr-FR" sz="900" b="1" dirty="0">
                          <a:latin typeface="Arial"/>
                          <a:ea typeface="Times New Roman"/>
                        </a:rPr>
                        <a:t>.15 m²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</a:rPr>
                        <a:t>Hauteur passage :</a:t>
                      </a:r>
                      <a:r>
                        <a:rPr lang="fr-FR" sz="900" baseline="0" dirty="0">
                          <a:latin typeface="Arial"/>
                          <a:ea typeface="Times New Roman"/>
                        </a:rPr>
                        <a:t>                    </a:t>
                      </a:r>
                      <a:r>
                        <a:rPr lang="fr-FR" sz="900" b="1" dirty="0">
                          <a:latin typeface="Arial"/>
                          <a:ea typeface="Times New Roman"/>
                        </a:rPr>
                        <a:t>2,15 m </a:t>
                      </a:r>
                      <a:r>
                        <a:rPr lang="fr-FR" sz="900" b="0" dirty="0">
                          <a:latin typeface="Arial"/>
                          <a:ea typeface="Times New Roman"/>
                        </a:rPr>
                        <a:t>(avec platines métalliques)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</a:rPr>
                        <a:t>Hauteur totale :	</a:t>
                      </a:r>
                      <a:r>
                        <a:rPr lang="fr-FR" sz="900" baseline="0" dirty="0">
                          <a:latin typeface="Arial"/>
                          <a:ea typeface="Times New Roman"/>
                        </a:rPr>
                        <a:t>                     </a:t>
                      </a:r>
                      <a:r>
                        <a:rPr lang="fr-FR" sz="900" b="1" dirty="0">
                          <a:latin typeface="Arial"/>
                          <a:ea typeface="Times New Roman"/>
                        </a:rPr>
                        <a:t>2,90 m </a:t>
                      </a:r>
                      <a:r>
                        <a:rPr lang="fr-FR" sz="900" b="0" dirty="0">
                          <a:latin typeface="Arial"/>
                          <a:ea typeface="Times New Roman"/>
                        </a:rPr>
                        <a:t>(avec platines métalliques)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</a:rPr>
                        <a:t>Dimensions couverture toit  :    </a:t>
                      </a:r>
                      <a:r>
                        <a:rPr lang="fr-FR" sz="900" b="1" dirty="0">
                          <a:latin typeface="Arial"/>
                          <a:ea typeface="Times New Roman"/>
                        </a:rPr>
                        <a:t>3,60 x 3,00 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</a:rPr>
                        <a:t>Surface projetée au sol :          </a:t>
                      </a:r>
                      <a:r>
                        <a:rPr lang="fr-FR" sz="900" b="1" dirty="0">
                          <a:latin typeface="Arial"/>
                          <a:ea typeface="Times New Roman"/>
                        </a:rPr>
                        <a:t>10.80 m²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0" dirty="0">
                          <a:latin typeface="Arial"/>
                          <a:ea typeface="Times New Roman"/>
                        </a:rPr>
                        <a:t>Section des poteaux :               </a:t>
                      </a:r>
                      <a:r>
                        <a:rPr lang="fr-FR" sz="900" b="1" dirty="0">
                          <a:latin typeface="Arial"/>
                          <a:ea typeface="Times New Roman"/>
                        </a:rPr>
                        <a:t>120 x 120 mm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</a:rPr>
                        <a:t> </a:t>
                      </a:r>
                    </a:p>
                  </a:txBody>
                  <a:tcPr marL="34545" marR="3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endParaRPr lang="fr-FR" sz="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45" marR="3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E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517">
                <a:tc>
                  <a:txBody>
                    <a:bodyPr/>
                    <a:lstStyle/>
                    <a:p>
                      <a:r>
                        <a:rPr lang="fr-FR" sz="900" b="1" u="sng" dirty="0">
                          <a:latin typeface="+mn-lt"/>
                          <a:ea typeface="Calibri"/>
                          <a:cs typeface="Times New Roman"/>
                        </a:rPr>
                        <a:t>Structure</a:t>
                      </a:r>
                      <a:r>
                        <a:rPr lang="fr-FR" sz="900" dirty="0">
                          <a:latin typeface="+mn-lt"/>
                          <a:ea typeface="Calibri"/>
                          <a:cs typeface="Times New Roman"/>
                        </a:rPr>
                        <a:t> : </a:t>
                      </a:r>
                    </a:p>
                    <a:p>
                      <a:r>
                        <a:rPr lang="fr-FR" sz="900" dirty="0">
                          <a:latin typeface="+mn-lt"/>
                          <a:ea typeface="Calibri"/>
                          <a:cs typeface="Times New Roman"/>
                        </a:rPr>
                        <a:t> * 4 p</a:t>
                      </a:r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oteaux en sapin du nord contrecollé section 12 x 12 cm avec label PEFC et CE, traité insecticide et fongicide CTBP+ incolore, raboté 4 faces et chanfreiné.</a:t>
                      </a:r>
                    </a:p>
                    <a:p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* Sablières et montants intermédiaires en bois de charpente</a:t>
                      </a:r>
                      <a:r>
                        <a:rPr lang="fr-FR" sz="900" kern="12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(Epicéa ou Sapin massif), </a:t>
                      </a:r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traité insecticide et fongicide CTBP+ incolore, classe de résistance C24, assemblés avec liens en bois</a:t>
                      </a:r>
                    </a:p>
                    <a:p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Section 145 x 45 mm et 120 x 45 </a:t>
                      </a:r>
                      <a:r>
                        <a:rPr lang="fr-FR" sz="9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mm.</a:t>
                      </a:r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Bois certifié PEFC</a:t>
                      </a:r>
                    </a:p>
                    <a:p>
                      <a:r>
                        <a:rPr lang="fr-FR" sz="9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Poteaux livrés avec platines métalliques à fixer sur sol dur</a:t>
                      </a:r>
                    </a:p>
                    <a:p>
                      <a:r>
                        <a:rPr lang="fr-F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Usinage sur centre en commande numérique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fr-FR" sz="900" b="1" u="sng" dirty="0">
                          <a:latin typeface="+mn-lt"/>
                          <a:ea typeface="Calibri"/>
                          <a:cs typeface="Times New Roman"/>
                        </a:rPr>
                        <a:t>Toit</a:t>
                      </a:r>
                      <a:r>
                        <a:rPr lang="fr-FR" sz="900" baseline="0" dirty="0">
                          <a:latin typeface="+mn-lt"/>
                          <a:ea typeface="Calibri"/>
                          <a:cs typeface="Times New Roman"/>
                        </a:rPr>
                        <a:t> : </a:t>
                      </a:r>
                    </a:p>
                    <a:p>
                      <a:r>
                        <a:rPr lang="fr-F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 en aluminium avec</a:t>
                      </a:r>
                      <a:r>
                        <a:rPr lang="fr-FR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profilés et joints pour étanchéité</a:t>
                      </a:r>
                    </a:p>
                    <a:p>
                      <a:r>
                        <a:rPr lang="fr-FR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Couverture en polycarbonate double peau épaisseur 6 mm, traité anti UV – Couleur foncée</a:t>
                      </a: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sng" dirty="0">
                          <a:latin typeface="+mn-lt"/>
                          <a:ea typeface="Calibri"/>
                          <a:cs typeface="Times New Roman"/>
                        </a:rPr>
                        <a:t>Parois </a:t>
                      </a:r>
                      <a:r>
                        <a:rPr lang="fr-FR" sz="900" baseline="0" dirty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900" baseline="0" dirty="0">
                          <a:latin typeface="+mn-lt"/>
                          <a:ea typeface="Calibri"/>
                          <a:cs typeface="Times New Roman"/>
                        </a:rPr>
                        <a:t>* 1 paroi avec lambris en bois thermo chauffé section 20 x 117 mm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900" baseline="0" dirty="0">
                          <a:latin typeface="+mn-lt"/>
                          <a:ea typeface="Calibri"/>
                          <a:cs typeface="Times New Roman"/>
                        </a:rPr>
                        <a:t>* 1 paroi avec ventelles mobiles et orientables en bois thermo chauffé 20 x 95 mm (partie haute) et lambris en bois thermo chauffé (partie basse) section 20 x 117 mm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900" baseline="0" dirty="0">
                          <a:latin typeface="+mn-lt"/>
                          <a:ea typeface="Calibri"/>
                          <a:cs typeface="Times New Roman"/>
                        </a:rPr>
                        <a:t>* 2 parois avec comptoir 2050 x 400 x H 1135 mm en bois thermo chauffé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9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900" b="1" u="sng" dirty="0">
                          <a:latin typeface="+mn-lt"/>
                          <a:ea typeface="Calibri"/>
                          <a:cs typeface="Times New Roman"/>
                        </a:rPr>
                        <a:t>Emballage</a:t>
                      </a:r>
                      <a:r>
                        <a:rPr lang="fr-FR" sz="900" baseline="0" dirty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 palette 220 x 120 x 35 cm + 1 colis 169 x 156 x 5 cm + 1 colis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     283 x 40 x 17 cm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Poids total : 500 Kg</a:t>
                      </a: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545" marR="3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3599494" y="227675"/>
            <a:ext cx="64851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2,90 m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2186175" y="2848313"/>
            <a:ext cx="609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3,34 m</a:t>
            </a:r>
          </a:p>
        </p:txBody>
      </p:sp>
      <p:cxnSp>
        <p:nvCxnSpPr>
          <p:cNvPr id="36" name="AutoShape 11"/>
          <p:cNvCxnSpPr>
            <a:cxnSpLocks noChangeShapeType="1"/>
          </p:cNvCxnSpPr>
          <p:nvPr/>
        </p:nvCxnSpPr>
        <p:spPr bwMode="auto">
          <a:xfrm flipV="1">
            <a:off x="3619760" y="335687"/>
            <a:ext cx="0" cy="245529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3" name="Rectangle 42"/>
          <p:cNvSpPr/>
          <p:nvPr/>
        </p:nvSpPr>
        <p:spPr>
          <a:xfrm>
            <a:off x="4076030" y="8150069"/>
            <a:ext cx="2520280" cy="144000"/>
          </a:xfrm>
          <a:prstGeom prst="rect">
            <a:avLst/>
          </a:prstGeom>
          <a:solidFill>
            <a:srgbClr val="ABCE25"/>
          </a:solidFill>
          <a:ln>
            <a:solidFill>
              <a:srgbClr val="ABC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5000"/>
              </a:lnSpc>
            </a:pPr>
            <a:r>
              <a:rPr lang="fr-FR" sz="900" b="1" dirty="0">
                <a:solidFill>
                  <a:schemeClr val="bg1"/>
                </a:solidFill>
                <a:ea typeface="Times New Roman"/>
                <a:cs typeface="Times New Roman"/>
              </a:rPr>
              <a:t>CONSEILS</a:t>
            </a:r>
            <a:r>
              <a:rPr lang="fr-FR" sz="900" b="1" baseline="0" dirty="0">
                <a:solidFill>
                  <a:schemeClr val="bg1"/>
                </a:solidFill>
                <a:ea typeface="Times New Roman"/>
                <a:cs typeface="Times New Roman"/>
              </a:rPr>
              <a:t> DE MISE EN SERVICE</a:t>
            </a:r>
            <a:endParaRPr lang="fr-FR" sz="9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76700" y="3729040"/>
            <a:ext cx="2520280" cy="144000"/>
          </a:xfrm>
          <a:prstGeom prst="rect">
            <a:avLst/>
          </a:prstGeom>
          <a:solidFill>
            <a:srgbClr val="ABCE25"/>
          </a:solidFill>
          <a:ln>
            <a:solidFill>
              <a:srgbClr val="ABC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5000"/>
              </a:lnSpc>
            </a:pPr>
            <a:r>
              <a:rPr lang="fr-FR" sz="900" b="1" dirty="0">
                <a:solidFill>
                  <a:schemeClr val="bg1"/>
                </a:solidFill>
                <a:ea typeface="Times New Roman"/>
                <a:cs typeface="Times New Roman"/>
              </a:rPr>
              <a:t>PLUS PRODUIT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08" y="2930208"/>
            <a:ext cx="514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648" y="2535962"/>
            <a:ext cx="571500" cy="1089660"/>
          </a:xfrm>
          <a:prstGeom prst="rect">
            <a:avLst/>
          </a:prstGeom>
        </p:spPr>
      </p:pic>
      <p:cxnSp>
        <p:nvCxnSpPr>
          <p:cNvPr id="37" name="AutoShape 11"/>
          <p:cNvCxnSpPr>
            <a:cxnSpLocks noChangeShapeType="1"/>
          </p:cNvCxnSpPr>
          <p:nvPr/>
        </p:nvCxnSpPr>
        <p:spPr bwMode="auto">
          <a:xfrm flipV="1">
            <a:off x="1121123" y="2753274"/>
            <a:ext cx="2307877" cy="1996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188788" y="2607088"/>
            <a:ext cx="575915" cy="29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2,74 m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336170" y="9283535"/>
            <a:ext cx="1205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/>
              <a:t>3760161072397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005064" y="9283535"/>
            <a:ext cx="1205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/>
              <a:t>3760161071284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20165739-CB47-4A63-BF49-D4A10CE53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03" y="3076968"/>
            <a:ext cx="2016224" cy="34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Photo non contractuelle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774009" y="872547"/>
            <a:ext cx="2739092" cy="1627763"/>
          </a:xfrm>
          <a:prstGeom prst="rect">
            <a:avLst/>
          </a:prstGeom>
          <a:solidFill>
            <a:srgbClr val="ABCE25"/>
          </a:solidFill>
          <a:ln w="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Pool House BLUETERM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4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Structure en bois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1 </a:t>
            </a:r>
            <a:r>
              <a:rPr lang="fr-FR" sz="1400" b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paroi avec mur </a:t>
            </a:r>
            <a:r>
              <a:rPr lang="fr-FR" sz="1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plein / 1 paroi avec ventelles / 2 parois avec comptoir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Toit en aluminium et polycarbonate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Réf. :  </a:t>
            </a:r>
            <a:r>
              <a:rPr lang="fr-FR" sz="16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THB 3630</a:t>
            </a:r>
          </a:p>
        </p:txBody>
      </p:sp>
      <p:cxnSp>
        <p:nvCxnSpPr>
          <p:cNvPr id="38" name="AutoShape 11"/>
          <p:cNvCxnSpPr>
            <a:cxnSpLocks noChangeShapeType="1"/>
          </p:cNvCxnSpPr>
          <p:nvPr/>
        </p:nvCxnSpPr>
        <p:spPr bwMode="auto">
          <a:xfrm flipH="1" flipV="1">
            <a:off x="297138" y="2533427"/>
            <a:ext cx="799350" cy="36603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40" name="Picture 2" descr="C:\Users\zdherrma\Dropbox\00 SU-Projet LDD\LDD_Partage\04 LDD-Chantiers\01 Concept\00 Templates Fiches Produits Système U\00 pictos tract\VF\Pictos JPEG\a monter.jpg">
            <a:extLst>
              <a:ext uri="{FF2B5EF4-FFF2-40B4-BE49-F238E27FC236}">
                <a16:creationId xmlns:a16="http://schemas.microsoft.com/office/drawing/2014/main" id="{17EE7AB2-9204-46B2-A681-811A0553C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r="47456"/>
          <a:stretch>
            <a:fillRect/>
          </a:stretch>
        </p:blipFill>
        <p:spPr bwMode="auto">
          <a:xfrm>
            <a:off x="4646171" y="2989382"/>
            <a:ext cx="518812" cy="324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315</Words>
  <Application>Microsoft Office PowerPoint</Application>
  <PresentationFormat>Format A4 (210 x 297 mm)</PresentationFormat>
  <Paragraphs>63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Présentation PowerPoint</vt:lpstr>
    </vt:vector>
  </TitlesOfParts>
  <Company>XXX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Florin</dc:creator>
  <cp:lastModifiedBy>SV</cp:lastModifiedBy>
  <cp:revision>78</cp:revision>
  <cp:lastPrinted>2015-11-09T11:30:25Z</cp:lastPrinted>
  <dcterms:created xsi:type="dcterms:W3CDTF">2015-01-12T13:00:08Z</dcterms:created>
  <dcterms:modified xsi:type="dcterms:W3CDTF">2019-01-17T11:15:58Z</dcterms:modified>
</cp:coreProperties>
</file>