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91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4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37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9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7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0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66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2266749-BF60-45A4-869F-6988828A6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76" y="4764659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-1"/>
            <a:ext cx="1674174" cy="15872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683740" y="1015661"/>
            <a:ext cx="443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ABRI THEORA MONO PENTE – BOIS THERMOCHAUFFE</a:t>
            </a:r>
            <a:endParaRPr lang="fr-FR" sz="1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700058" y="1279466"/>
            <a:ext cx="4413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 PANNEAUX – </a:t>
            </a:r>
            <a:r>
              <a:rPr lang="fr-FR" sz="1400" dirty="0"/>
              <a:t>SANS PLANCHER –  </a:t>
            </a:r>
            <a:r>
              <a:rPr lang="fr-FR" sz="1400" dirty="0" smtClean="0"/>
              <a:t>BAC ACIER</a:t>
            </a:r>
            <a:endParaRPr lang="fr-FR" sz="14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1680030" y="1583001"/>
            <a:ext cx="409008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-158835" y="1627501"/>
            <a:ext cx="1715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THE 3218.02 T</a:t>
            </a:r>
            <a:endParaRPr lang="fr-FR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159939" y="2025642"/>
            <a:ext cx="2714738" cy="25626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DIMENSIONS</a:t>
            </a:r>
            <a:endParaRPr lang="fr-FR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172131" y="2305349"/>
            <a:ext cx="2698788" cy="259965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17596" y="2308008"/>
            <a:ext cx="31376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Hors tout :	              3,33 x 2,20 m</a:t>
            </a:r>
          </a:p>
          <a:p>
            <a:r>
              <a:rPr lang="fr-FR" sz="1200" dirty="0" smtClean="0"/>
              <a:t>- Sol :                               3,16 x 1,80 m</a:t>
            </a:r>
          </a:p>
          <a:p>
            <a:r>
              <a:rPr lang="fr-FR" sz="1200" dirty="0"/>
              <a:t>- </a:t>
            </a:r>
            <a:r>
              <a:rPr lang="fr-FR" sz="1200" dirty="0" smtClean="0"/>
              <a:t>Intérieures :                 3,06 </a:t>
            </a:r>
            <a:r>
              <a:rPr lang="fr-FR" sz="1200" dirty="0"/>
              <a:t>x </a:t>
            </a:r>
            <a:r>
              <a:rPr lang="fr-FR" sz="1200" dirty="0" smtClean="0"/>
              <a:t>1,70 m</a:t>
            </a:r>
          </a:p>
          <a:p>
            <a:r>
              <a:rPr lang="fr-FR" sz="1200" dirty="0" smtClean="0"/>
              <a:t>- Hauteur faitage :         2,20m</a:t>
            </a:r>
          </a:p>
          <a:p>
            <a:r>
              <a:rPr lang="fr-FR" sz="1200" dirty="0" smtClean="0"/>
              <a:t>- Hauteur paroi :            1,90 m</a:t>
            </a:r>
          </a:p>
          <a:p>
            <a:endParaRPr lang="fr-FR" sz="1200" dirty="0" smtClean="0"/>
          </a:p>
          <a:p>
            <a:r>
              <a:rPr lang="fr-FR" sz="1200" dirty="0" smtClean="0"/>
              <a:t>- Porte : 2 vantaux avec vitrage PVC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dimensions  1,60 x 1,82 m</a:t>
            </a:r>
          </a:p>
          <a:p>
            <a:endParaRPr lang="fr-FR" sz="1200" dirty="0" smtClean="0"/>
          </a:p>
          <a:p>
            <a:r>
              <a:rPr lang="fr-FR" sz="1200" dirty="0" smtClean="0"/>
              <a:t>- Surface utile :               </a:t>
            </a:r>
            <a:r>
              <a:rPr lang="fr-FR" sz="1200" dirty="0"/>
              <a:t> </a:t>
            </a:r>
            <a:r>
              <a:rPr lang="fr-FR" sz="1200" dirty="0" smtClean="0"/>
              <a:t>5,20 m2</a:t>
            </a:r>
          </a:p>
          <a:p>
            <a:r>
              <a:rPr lang="fr-FR" sz="1200" dirty="0" smtClean="0"/>
              <a:t>- Surface extérieure :      7,33 m2</a:t>
            </a:r>
          </a:p>
          <a:p>
            <a:r>
              <a:rPr lang="fr-FR" sz="1200" dirty="0"/>
              <a:t>  </a:t>
            </a:r>
            <a:r>
              <a:rPr lang="fr-FR" sz="1200" dirty="0" smtClean="0"/>
              <a:t> hors tout </a:t>
            </a:r>
          </a:p>
          <a:p>
            <a:r>
              <a:rPr lang="fr-FR" sz="1200" dirty="0" smtClean="0"/>
              <a:t>- Emprise au sol :            5,69 m2</a:t>
            </a:r>
            <a:endParaRPr lang="fr-FR" sz="1200" dirty="0"/>
          </a:p>
        </p:txBody>
      </p:sp>
      <p:sp>
        <p:nvSpPr>
          <p:cNvPr id="25" name="Rectangle 24"/>
          <p:cNvSpPr/>
          <p:nvPr/>
        </p:nvSpPr>
        <p:spPr>
          <a:xfrm>
            <a:off x="156180" y="4988775"/>
            <a:ext cx="3830933" cy="21629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CARACTERISTIQUES</a:t>
            </a:r>
            <a:endParaRPr lang="fr-FR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168373" y="5220560"/>
            <a:ext cx="3788260" cy="280982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373565" y="5070261"/>
            <a:ext cx="1373081" cy="144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/>
              <a:t>PRODUIT </a:t>
            </a:r>
            <a:r>
              <a:rPr lang="fr-FR" sz="1100" b="1" dirty="0" smtClean="0"/>
              <a:t> </a:t>
            </a:r>
            <a:r>
              <a:rPr lang="fr-FR" sz="1100" b="1" dirty="0"/>
              <a:t>MONTE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7421" y="5071078"/>
            <a:ext cx="1152128" cy="14401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 smtClean="0"/>
              <a:t>PRODUIT LIVRE</a:t>
            </a:r>
            <a:endParaRPr lang="fr-FR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4077421" y="5256690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3760161071253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65229" y="5653513"/>
            <a:ext cx="2714738" cy="25626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COLIS</a:t>
            </a:r>
            <a:endParaRPr lang="fr-FR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4077421" y="5930223"/>
            <a:ext cx="2698788" cy="71886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8216614"/>
            <a:ext cx="5150544" cy="168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53037" y="6788527"/>
            <a:ext cx="2726930" cy="26011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CONSEILS / MISE EN SERVICE</a:t>
            </a:r>
            <a:endParaRPr lang="fr-FR" sz="1400" b="1" dirty="0"/>
          </a:p>
        </p:txBody>
      </p:sp>
      <p:sp>
        <p:nvSpPr>
          <p:cNvPr id="39" name="Rectangle 38"/>
          <p:cNvSpPr/>
          <p:nvPr/>
        </p:nvSpPr>
        <p:spPr>
          <a:xfrm>
            <a:off x="4065229" y="7056897"/>
            <a:ext cx="2698788" cy="98938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19605" y="5167166"/>
            <a:ext cx="37490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Matière</a:t>
            </a:r>
            <a:r>
              <a:rPr lang="fr-FR" sz="1200" b="1" dirty="0" smtClean="0"/>
              <a:t> </a:t>
            </a:r>
            <a:r>
              <a:rPr lang="fr-FR" sz="1200" dirty="0" smtClean="0"/>
              <a:t>: </a:t>
            </a:r>
            <a:r>
              <a:rPr lang="fr-FR" sz="1200" b="1" dirty="0" smtClean="0">
                <a:latin typeface="+mn-lt"/>
                <a:ea typeface="Calibri"/>
                <a:cs typeface="Times New Roman"/>
              </a:rPr>
              <a:t>Epicéa </a:t>
            </a:r>
            <a:r>
              <a:rPr lang="fr-FR" sz="1200" b="1" baseline="0" dirty="0" smtClean="0">
                <a:latin typeface="+mn-lt"/>
                <a:ea typeface="Calibri"/>
                <a:cs typeface="Times New Roman"/>
              </a:rPr>
              <a:t>traité très haute température à 215°C  sans aucun ajout de produit de synthèse.</a:t>
            </a:r>
          </a:p>
          <a:p>
            <a:r>
              <a:rPr lang="fr-FR" sz="1200" b="1" baseline="0" dirty="0" smtClean="0">
                <a:latin typeface="+mn-lt"/>
                <a:ea typeface="Calibri"/>
                <a:cs typeface="Times New Roman"/>
              </a:rPr>
              <a:t>Epicéa massif traité classe II pour la structure des panneaux et  la charpente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119605" y="5967392"/>
            <a:ext cx="37490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Parois</a:t>
            </a:r>
            <a:r>
              <a:rPr lang="fr-FR" sz="1200" b="1" dirty="0" smtClean="0"/>
              <a:t> : </a:t>
            </a:r>
            <a:r>
              <a:rPr lang="fr-FR" sz="1200" b="1" dirty="0" smtClean="0">
                <a:latin typeface="+mn-lt"/>
                <a:ea typeface="Calibri"/>
                <a:cs typeface="Times New Roman"/>
              </a:rPr>
              <a:t>Panneaux pré-montés de planches rabotées avec rainure et languette épaisseur 19 mm fixées sur cadre section 45 x 30 mm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19605" y="6863997"/>
            <a:ext cx="37490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Couverture</a:t>
            </a:r>
            <a:r>
              <a:rPr lang="fr-FR" sz="1200" b="1" dirty="0" smtClean="0"/>
              <a:t> : Plaques </a:t>
            </a:r>
            <a:r>
              <a:rPr lang="fr-FR" sz="1200" b="1" dirty="0"/>
              <a:t>tôle acier galvanisé S 320 GD+Z avec revêtement polyester 25 µ et THD 35 µ</a:t>
            </a:r>
            <a:endParaRPr lang="fr-FR" sz="1200" b="1" dirty="0">
              <a:ea typeface="Calibri"/>
              <a:cs typeface="Times New Roman"/>
            </a:endParaRPr>
          </a:p>
          <a:p>
            <a:endParaRPr lang="fr-FR" sz="1200" b="1" dirty="0">
              <a:ea typeface="Calibri"/>
              <a:cs typeface="Times New Roman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37893" y="6581476"/>
            <a:ext cx="3749082" cy="325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Couleur</a:t>
            </a:r>
            <a:r>
              <a:rPr lang="fr-FR" sz="1200" b="1" dirty="0" smtClean="0"/>
              <a:t> : </a:t>
            </a:r>
            <a:r>
              <a:rPr lang="fr-FR" sz="1200" b="1" dirty="0">
                <a:ea typeface="Calibri"/>
                <a:cs typeface="Times New Roman"/>
              </a:rPr>
              <a:t>Bois naturel, « brun doré »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19605" y="7330317"/>
            <a:ext cx="3749082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dirty="0"/>
              <a:t>- </a:t>
            </a:r>
            <a:r>
              <a:rPr lang="fr-FR" sz="1200" b="1" u="sng" dirty="0"/>
              <a:t>Fournisseur</a:t>
            </a:r>
            <a:r>
              <a:rPr lang="fr-FR" sz="1200" b="1" dirty="0"/>
              <a:t> : FORESTA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19605" y="7638112"/>
            <a:ext cx="3957816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050" dirty="0" smtClean="0"/>
              <a:t>-</a:t>
            </a:r>
            <a:r>
              <a:rPr lang="fr-FR" sz="1050" b="1" dirty="0" smtClean="0"/>
              <a:t> </a:t>
            </a:r>
            <a:r>
              <a:rPr lang="fr-FR" sz="1200" b="1" u="sng" dirty="0"/>
              <a:t>Garantie</a:t>
            </a:r>
            <a:r>
              <a:rPr lang="fr-FR" sz="1200" b="1" dirty="0"/>
              <a:t> </a:t>
            </a:r>
            <a:r>
              <a:rPr lang="fr-FR" sz="1100" b="1" dirty="0"/>
              <a:t>: 10 </a:t>
            </a:r>
            <a:r>
              <a:rPr lang="fr-FR" sz="1100" b="1" dirty="0" smtClean="0"/>
              <a:t>ans contre l’attaque d’insectes et pourrissement</a:t>
            </a:r>
            <a:endParaRPr lang="fr-FR" sz="11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4005401" y="5906405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Palette  (</a:t>
            </a:r>
            <a:r>
              <a:rPr lang="fr-FR" sz="1200" dirty="0" err="1" smtClean="0"/>
              <a:t>LxPxH</a:t>
            </a:r>
            <a:r>
              <a:rPr lang="fr-FR" sz="1200" dirty="0" smtClean="0"/>
              <a:t>) :  220 x 120 x 80 cm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023689" y="6119765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Colis      (</a:t>
            </a:r>
            <a:r>
              <a:rPr lang="fr-FR" sz="1200" dirty="0" err="1" smtClean="0"/>
              <a:t>LxPxH</a:t>
            </a:r>
            <a:r>
              <a:rPr lang="fr-FR" sz="1200" dirty="0" smtClean="0"/>
              <a:t>) :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9785" y="6345317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Poids :                    310 kg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987113" y="7040617"/>
            <a:ext cx="2792854" cy="278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sz="1050" dirty="0"/>
              <a:t>- </a:t>
            </a:r>
            <a:r>
              <a:rPr lang="fr-FR" sz="1050" dirty="0" smtClean="0"/>
              <a:t> </a:t>
            </a:r>
            <a:r>
              <a:rPr lang="fr-FR" sz="1050" b="1" dirty="0" smtClean="0"/>
              <a:t>A installer sur une dalle béton</a:t>
            </a:r>
            <a:endParaRPr lang="fr-FR" sz="105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3993209" y="7185245"/>
            <a:ext cx="2792854" cy="52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dirty="0"/>
              <a:t>- </a:t>
            </a:r>
            <a:r>
              <a:rPr lang="fr-FR" sz="1050" b="1" dirty="0" smtClean="0"/>
              <a:t>Usage domestique, rangement produits      </a:t>
            </a:r>
          </a:p>
          <a:p>
            <a:r>
              <a:rPr lang="fr-FR" sz="1050" b="1" dirty="0"/>
              <a:t> </a:t>
            </a:r>
            <a:r>
              <a:rPr lang="fr-FR" sz="1050" b="1" dirty="0" smtClean="0"/>
              <a:t>  non dangereux</a:t>
            </a:r>
            <a:endParaRPr lang="fr-FR" sz="105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4011497" y="7593677"/>
            <a:ext cx="2792854" cy="463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sz="1050" dirty="0"/>
              <a:t>- </a:t>
            </a:r>
            <a:r>
              <a:rPr lang="fr-FR" sz="1050" dirty="0" smtClean="0"/>
              <a:t> </a:t>
            </a:r>
            <a:r>
              <a:rPr lang="fr-FR" sz="1050" b="1" dirty="0" smtClean="0"/>
              <a:t>Appliquer un saturateur ou une huile de  </a:t>
            </a:r>
          </a:p>
          <a:p>
            <a:r>
              <a:rPr lang="fr-FR" sz="1050" b="1" dirty="0"/>
              <a:t> </a:t>
            </a:r>
            <a:r>
              <a:rPr lang="fr-FR" sz="1050" b="1" dirty="0" smtClean="0"/>
              <a:t>  bardage pour préserver le bois</a:t>
            </a:r>
            <a:endParaRPr lang="fr-FR" sz="105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643045" y="8179140"/>
            <a:ext cx="4430549" cy="76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>
                <a:solidFill>
                  <a:schemeClr val="bg1"/>
                </a:solidFill>
              </a:rPr>
              <a:t>Plus résistant </a:t>
            </a:r>
            <a:r>
              <a:rPr lang="fr-FR" sz="1200" b="1" dirty="0" smtClean="0">
                <a:solidFill>
                  <a:schemeClr val="bg1"/>
                </a:solidFill>
              </a:rPr>
              <a:t>et durable. Procédé  de traitement 100% naturel dans un four à 215°C. Une plus grande stabilité dimensionnelle des pièces de bois. Respect de l’environnement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3635" y="8867752"/>
            <a:ext cx="426858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chemeClr val="bg1"/>
                </a:solidFill>
              </a:rPr>
              <a:t>Très belle finition (impression bois poncé) et peu d’entretien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-16742" y="9094502"/>
            <a:ext cx="4820389" cy="540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chemeClr val="bg1"/>
                </a:solidFill>
              </a:rPr>
              <a:t>Livré d’origine avec un kit de </a:t>
            </a:r>
            <a:r>
              <a:rPr lang="fr-FR" sz="1200" b="1" dirty="0">
                <a:solidFill>
                  <a:schemeClr val="bg1"/>
                </a:solidFill>
              </a:rPr>
              <a:t>soubassement (pour ancrage au sol)</a:t>
            </a:r>
            <a:endParaRPr lang="fr-FR" sz="12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</a:pP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-38033" y="9394654"/>
            <a:ext cx="5167286" cy="517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200" b="1" dirty="0" smtClean="0">
                <a:solidFill>
                  <a:schemeClr val="bg1"/>
                </a:solidFill>
              </a:rPr>
              <a:t>- Très facile à monter grâce au système en panneaux et au faîtage </a:t>
            </a:r>
          </a:p>
          <a:p>
            <a:pPr>
              <a:lnSpc>
                <a:spcPct val="115000"/>
              </a:lnSpc>
            </a:pPr>
            <a:r>
              <a:rPr lang="fr-FR" sz="1200" b="1" dirty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chemeClr val="bg1"/>
                </a:solidFill>
              </a:rPr>
              <a:t>  </a:t>
            </a:r>
            <a:r>
              <a:rPr lang="fr-FR" sz="1200" b="1" dirty="0" smtClean="0">
                <a:solidFill>
                  <a:schemeClr val="bg1"/>
                </a:solidFill>
              </a:rPr>
              <a:t>préassemblés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387" y="8469388"/>
            <a:ext cx="637986" cy="449037"/>
          </a:xfrm>
          <a:prstGeom prst="rect">
            <a:avLst/>
          </a:prstGeom>
        </p:spPr>
      </p:pic>
      <p:pic>
        <p:nvPicPr>
          <p:cNvPr id="35" name="Picture 2" descr="C:\Users\zdherrma\Dropbox\00 SU-Projet LDD\LDD_Partage\04 LDD-Chantiers\01 Concept\00 Templates Fiches Produits Système U\00 pictos tract\VF\Pictos JPEG\a monter.jpg"/>
          <p:cNvPicPr>
            <a:picLocks noChangeAspect="1" noChangeArrowheads="1"/>
          </p:cNvPicPr>
          <p:nvPr/>
        </p:nvPicPr>
        <p:blipFill>
          <a:blip r:embed="rId3" cstate="print"/>
          <a:srcRect r="47456"/>
          <a:stretch>
            <a:fillRect/>
          </a:stretch>
        </p:blipFill>
        <p:spPr bwMode="auto">
          <a:xfrm>
            <a:off x="5994837" y="1263990"/>
            <a:ext cx="518812" cy="324579"/>
          </a:xfrm>
          <a:prstGeom prst="rect">
            <a:avLst/>
          </a:prstGeom>
          <a:noFill/>
        </p:spPr>
      </p:pic>
      <p:pic>
        <p:nvPicPr>
          <p:cNvPr id="1026" name="Picture 6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832" y="8259353"/>
            <a:ext cx="632814" cy="142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242" y="75594"/>
            <a:ext cx="2541177" cy="781901"/>
          </a:xfrm>
          <a:prstGeom prst="rect">
            <a:avLst/>
          </a:prstGeom>
        </p:spPr>
      </p:pic>
      <p:sp>
        <p:nvSpPr>
          <p:cNvPr id="61" name="Ellipse 60"/>
          <p:cNvSpPr/>
          <p:nvPr/>
        </p:nvSpPr>
        <p:spPr>
          <a:xfrm>
            <a:off x="66794" y="8130341"/>
            <a:ext cx="565114" cy="56010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accent6"/>
                </a:solidFill>
              </a:rPr>
              <a:t>+</a:t>
            </a:r>
          </a:p>
        </p:txBody>
      </p:sp>
      <p:sp>
        <p:nvSpPr>
          <p:cNvPr id="83" name="Rectangle 82"/>
          <p:cNvSpPr/>
          <p:nvPr/>
        </p:nvSpPr>
        <p:spPr>
          <a:xfrm>
            <a:off x="5454324" y="5250069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3760161075459</a:t>
            </a:r>
          </a:p>
        </p:txBody>
      </p:sp>
      <p:pic>
        <p:nvPicPr>
          <p:cNvPr id="64" name="Image 6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1" t="13775" r="9050" b="9051"/>
          <a:stretch/>
        </p:blipFill>
        <p:spPr>
          <a:xfrm>
            <a:off x="2926320" y="1816668"/>
            <a:ext cx="3733783" cy="2664054"/>
          </a:xfrm>
          <a:prstGeom prst="rect">
            <a:avLst/>
          </a:prstGeom>
        </p:spPr>
      </p:pic>
      <p:cxnSp>
        <p:nvCxnSpPr>
          <p:cNvPr id="65" name="Connecteur droit avec flèche 64"/>
          <p:cNvCxnSpPr/>
          <p:nvPr/>
        </p:nvCxnSpPr>
        <p:spPr>
          <a:xfrm>
            <a:off x="3112028" y="4140599"/>
            <a:ext cx="1958962" cy="3123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avec flèche 65"/>
          <p:cNvCxnSpPr/>
          <p:nvPr/>
        </p:nvCxnSpPr>
        <p:spPr>
          <a:xfrm flipV="1">
            <a:off x="5150544" y="4213314"/>
            <a:ext cx="1305441" cy="2396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/>
          <p:cNvCxnSpPr/>
          <p:nvPr/>
        </p:nvCxnSpPr>
        <p:spPr>
          <a:xfrm>
            <a:off x="6513649" y="2058033"/>
            <a:ext cx="0" cy="215528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3"/>
          <p:cNvSpPr>
            <a:spLocks noChangeArrowheads="1"/>
          </p:cNvSpPr>
          <p:nvPr/>
        </p:nvSpPr>
        <p:spPr bwMode="auto">
          <a:xfrm>
            <a:off x="6192338" y="1850930"/>
            <a:ext cx="593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2,20 m</a:t>
            </a: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 rot="20920373">
            <a:off x="5495456" y="4343669"/>
            <a:ext cx="593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2,20 m</a:t>
            </a:r>
          </a:p>
        </p:txBody>
      </p:sp>
      <p:sp>
        <p:nvSpPr>
          <p:cNvPr id="70" name="Rectangle 3"/>
          <p:cNvSpPr>
            <a:spLocks noChangeArrowheads="1"/>
          </p:cNvSpPr>
          <p:nvPr/>
        </p:nvSpPr>
        <p:spPr bwMode="auto">
          <a:xfrm rot="541906">
            <a:off x="3479534" y="4255129"/>
            <a:ext cx="593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3,33 </a:t>
            </a:r>
            <a:r>
              <a:rPr lang="fr-FR" sz="9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7596" y="413730"/>
            <a:ext cx="1410051" cy="92482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74051" y="9073757"/>
            <a:ext cx="653153" cy="68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265</Words>
  <Application>Microsoft Office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39</cp:revision>
  <cp:lastPrinted>2020-11-09T13:58:25Z</cp:lastPrinted>
  <dcterms:created xsi:type="dcterms:W3CDTF">2019-10-25T11:26:21Z</dcterms:created>
  <dcterms:modified xsi:type="dcterms:W3CDTF">2020-12-02T13:55:51Z</dcterms:modified>
</cp:coreProperties>
</file>