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2076" y="-78"/>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74CE9-0C44-49C2-9770-8CF1D654A0A6}" type="datetimeFigureOut">
              <a:rPr lang="ro-RO" smtClean="0"/>
              <a:pPr/>
              <a:t>10.12.2015</a:t>
            </a:fld>
            <a:endParaRPr lang="ro-RO"/>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0F61E1-BFE3-40DA-8805-0C68D6823888}" type="slidenum">
              <a:rPr lang="ro-RO" smtClean="0"/>
              <a:pPr/>
              <a:t>‹#›</a:t>
            </a:fld>
            <a:endParaRPr lang="ro-R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dirty="0"/>
          </a:p>
        </p:txBody>
      </p:sp>
      <p:sp>
        <p:nvSpPr>
          <p:cNvPr id="4" name="Slide Number Placeholder 3"/>
          <p:cNvSpPr>
            <a:spLocks noGrp="1"/>
          </p:cNvSpPr>
          <p:nvPr>
            <p:ph type="sldNum" sz="quarter" idx="10"/>
          </p:nvPr>
        </p:nvSpPr>
        <p:spPr/>
        <p:txBody>
          <a:bodyPr/>
          <a:lstStyle/>
          <a:p>
            <a:fld id="{590F61E1-BFE3-40DA-8805-0C68D6823888}" type="slidenum">
              <a:rPr lang="ro-RO" smtClean="0"/>
              <a:pPr/>
              <a:t>1</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ro-RO"/>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30B1FB-DA4C-47EE-BC0C-ED3B9A6C569F}" type="datetimeFigureOut">
              <a:rPr lang="ro-RO" smtClean="0"/>
              <a:pPr/>
              <a:t>10.12.2015</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A4AB0F5-6E43-4FAE-8476-8B3069767E72}"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30B1FB-DA4C-47EE-BC0C-ED3B9A6C569F}" type="datetimeFigureOut">
              <a:rPr lang="ro-RO" smtClean="0"/>
              <a:pPr/>
              <a:t>10.12.2015</a:t>
            </a:fld>
            <a:endParaRPr lang="ro-RO"/>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4A4AB0F5-6E43-4FAE-8476-8B3069767E72}"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forte .jpg"/>
          <p:cNvPicPr>
            <a:picLocks noChangeAspect="1"/>
          </p:cNvPicPr>
          <p:nvPr/>
        </p:nvPicPr>
        <p:blipFill>
          <a:blip r:embed="rId3" cstate="print"/>
          <a:stretch>
            <a:fillRect/>
          </a:stretch>
        </p:blipFill>
        <p:spPr>
          <a:xfrm>
            <a:off x="0" y="416496"/>
            <a:ext cx="3333024" cy="2222016"/>
          </a:xfrm>
          <a:prstGeom prst="rect">
            <a:avLst/>
          </a:prstGeom>
        </p:spPr>
      </p:pic>
      <p:grpSp>
        <p:nvGrpSpPr>
          <p:cNvPr id="5" name="Groupe 5"/>
          <p:cNvGrpSpPr/>
          <p:nvPr/>
        </p:nvGrpSpPr>
        <p:grpSpPr>
          <a:xfrm>
            <a:off x="4221088" y="2996296"/>
            <a:ext cx="1534680" cy="330272"/>
            <a:chOff x="-3502416" y="3546814"/>
            <a:chExt cx="3703327" cy="901361"/>
          </a:xfrm>
        </p:grpSpPr>
        <p:pic>
          <p:nvPicPr>
            <p:cNvPr id="6" name="Picture 2" descr="C:\Users\zdherrma\Dropbox\00 SU-Projet LDD\LDD_Partage\04 LDD-Chantiers\01 Concept\00 Templates Fiches Produits Système U\00 pictos tract\VF\Pictos JPEG\a monter.jpg"/>
            <p:cNvPicPr>
              <a:picLocks noChangeAspect="1" noChangeArrowheads="1"/>
            </p:cNvPicPr>
            <p:nvPr/>
          </p:nvPicPr>
          <p:blipFill>
            <a:blip r:embed="rId4" cstate="print"/>
            <a:srcRect r="47456"/>
            <a:stretch>
              <a:fillRect/>
            </a:stretch>
          </p:blipFill>
          <p:spPr bwMode="auto">
            <a:xfrm>
              <a:off x="-2407031" y="3562350"/>
              <a:ext cx="1251942" cy="885825"/>
            </a:xfrm>
            <a:prstGeom prst="rect">
              <a:avLst/>
            </a:prstGeom>
            <a:noFill/>
          </p:spPr>
        </p:pic>
        <p:pic>
          <p:nvPicPr>
            <p:cNvPr id="7" name="Picture 3" descr="C:\Users\zdherrma\Dropbox\00 SU-Projet LDD\LDD_Partage\04 LDD-Chantiers\01 Concept\00 Templates Fiches Produits Système U\00 pictos tract\VF\Pictos JPEG\Bois a traiter.jpg"/>
            <p:cNvPicPr>
              <a:picLocks noChangeAspect="1" noChangeArrowheads="1"/>
            </p:cNvPicPr>
            <p:nvPr/>
          </p:nvPicPr>
          <p:blipFill>
            <a:blip r:embed="rId5" cstate="print"/>
            <a:srcRect r="55652"/>
            <a:stretch>
              <a:fillRect/>
            </a:stretch>
          </p:blipFill>
          <p:spPr bwMode="auto">
            <a:xfrm>
              <a:off x="-3502416" y="3546814"/>
              <a:ext cx="1064594" cy="901361"/>
            </a:xfrm>
            <a:prstGeom prst="rect">
              <a:avLst/>
            </a:prstGeom>
            <a:noFill/>
          </p:spPr>
        </p:pic>
        <p:pic>
          <p:nvPicPr>
            <p:cNvPr id="8" name="Picture 5" descr="C:\Users\zdherrma\Dropbox\00 SU-Projet LDD\LDD_Partage\04 LDD-Chantiers\01 Concept\00 Templates Fiches Produits Système U\00 pictos tract\VF\Pictos JPEG\Montage.jpg"/>
            <p:cNvPicPr>
              <a:picLocks noChangeAspect="1" noChangeArrowheads="1"/>
            </p:cNvPicPr>
            <p:nvPr/>
          </p:nvPicPr>
          <p:blipFill>
            <a:blip r:embed="rId6" cstate="print"/>
            <a:srcRect r="50872"/>
            <a:stretch>
              <a:fillRect/>
            </a:stretch>
          </p:blipFill>
          <p:spPr bwMode="auto">
            <a:xfrm>
              <a:off x="-1096847" y="3562350"/>
              <a:ext cx="1297758" cy="885825"/>
            </a:xfrm>
            <a:prstGeom prst="rect">
              <a:avLst/>
            </a:prstGeom>
            <a:noFill/>
          </p:spPr>
        </p:pic>
      </p:grpSp>
      <p:sp>
        <p:nvSpPr>
          <p:cNvPr id="9" name="Rectangle 5"/>
          <p:cNvSpPr>
            <a:spLocks noChangeArrowheads="1"/>
          </p:cNvSpPr>
          <p:nvPr/>
        </p:nvSpPr>
        <p:spPr bwMode="auto">
          <a:xfrm>
            <a:off x="4076700" y="1065213"/>
            <a:ext cx="2520000" cy="7200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pPr algn="ctr"/>
            <a:r>
              <a:rPr lang="fr-FR" sz="1400" b="1" dirty="0" smtClean="0"/>
              <a:t>      Set </a:t>
            </a:r>
            <a:r>
              <a:rPr lang="fr-FR" sz="1400" b="1" dirty="0" smtClean="0"/>
              <a:t>de jardin FORTE 	</a:t>
            </a:r>
          </a:p>
          <a:p>
            <a:pPr algn="ctr"/>
            <a:r>
              <a:rPr lang="fr-FR" sz="1400" dirty="0" smtClean="0">
                <a:solidFill>
                  <a:schemeClr val="tx1">
                    <a:lumMod val="65000"/>
                    <a:lumOff val="35000"/>
                  </a:schemeClr>
                </a:solidFill>
              </a:rPr>
              <a:t>Réf. : </a:t>
            </a:r>
            <a:r>
              <a:rPr lang="fr-FR" sz="1400" b="1" dirty="0" smtClean="0"/>
              <a:t>SJ  –  F18 </a:t>
            </a:r>
            <a:endParaRPr lang="fr-FR" b="1" dirty="0" smtClean="0">
              <a:solidFill>
                <a:schemeClr val="tx1">
                  <a:lumMod val="65000"/>
                  <a:lumOff val="35000"/>
                </a:schemeClr>
              </a:solidFill>
              <a:ea typeface="Calibri" pitchFamily="34" charset="0"/>
              <a:cs typeface="Times New Roman" pitchFamily="18" charset="0"/>
            </a:endParaRPr>
          </a:p>
        </p:txBody>
      </p:sp>
      <p:sp>
        <p:nvSpPr>
          <p:cNvPr id="10" name="Rectangle 3"/>
          <p:cNvSpPr>
            <a:spLocks noChangeArrowheads="1"/>
          </p:cNvSpPr>
          <p:nvPr/>
        </p:nvSpPr>
        <p:spPr bwMode="auto">
          <a:xfrm>
            <a:off x="4076701" y="3873501"/>
            <a:ext cx="2520950" cy="3959819"/>
          </a:xfrm>
          <a:prstGeom prst="rect">
            <a:avLst/>
          </a:prstGeom>
          <a:noFill/>
          <a:ln w="31750">
            <a:solidFill>
              <a:srgbClr val="ABCE25"/>
            </a:solidFill>
            <a:miter lim="800000"/>
            <a:headEnd/>
            <a:tailEnd/>
          </a:ln>
          <a:effectLst/>
        </p:spPr>
        <p:txBody>
          <a:bodyPr vert="horz" wrap="square" lIns="91440" tIns="45720" rIns="91440" bIns="45720" numCol="1" anchor="t" anchorCtr="0" compatLnSpc="1">
            <a:prstTxWarp prst="textNoShape">
              <a:avLst/>
            </a:prstTxWarp>
          </a:bodyPr>
          <a:lstStyle/>
          <a:p>
            <a:pPr marL="82550" indent="-82550" eaLnBrk="0" fontAlgn="base" hangingPunct="0">
              <a:spcBef>
                <a:spcPct val="0"/>
              </a:spcBef>
              <a:spcAft>
                <a:spcPct val="0"/>
              </a:spcAft>
              <a:buFont typeface="Calibri" pitchFamily="34" charset="0"/>
              <a:buChar char="-"/>
            </a:pPr>
            <a:r>
              <a:rPr lang="fr-FR" sz="1100" dirty="0" smtClean="0">
                <a:ea typeface="Calibri" pitchFamily="34" charset="0"/>
                <a:cs typeface="Times New Roman" pitchFamily="18" charset="0"/>
              </a:rPr>
              <a:t>Produit </a:t>
            </a:r>
            <a:r>
              <a:rPr lang="fr-FR" sz="1100" dirty="0">
                <a:ea typeface="Calibri" pitchFamily="34" charset="0"/>
                <a:cs typeface="Times New Roman" pitchFamily="18" charset="0"/>
              </a:rPr>
              <a:t>fabriqué en </a:t>
            </a:r>
            <a:r>
              <a:rPr lang="fr-FR" sz="1100" b="1" dirty="0" smtClean="0">
                <a:ea typeface="Calibri" pitchFamily="34" charset="0"/>
                <a:cs typeface="Times New Roman" pitchFamily="18" charset="0"/>
              </a:rPr>
              <a:t>EUROPE</a:t>
            </a:r>
          </a:p>
          <a:p>
            <a:pPr marL="82550" indent="-82550" eaLnBrk="0" fontAlgn="base" hangingPunct="0">
              <a:spcBef>
                <a:spcPct val="0"/>
              </a:spcBef>
              <a:spcAft>
                <a:spcPct val="0"/>
              </a:spcAft>
              <a:buFont typeface="Calibri" pitchFamily="34" charset="0"/>
              <a:buChar char="-"/>
            </a:pPr>
            <a:endParaRPr lang="fr-FR" sz="1100" b="1" dirty="0" smtClean="0">
              <a:ea typeface="Calibri" pitchFamily="34" charset="0"/>
              <a:cs typeface="Times New Roman" pitchFamily="18" charset="0"/>
            </a:endParaRPr>
          </a:p>
          <a:p>
            <a:pPr marL="82550" indent="-82550" eaLnBrk="0" fontAlgn="base" hangingPunct="0">
              <a:spcBef>
                <a:spcPct val="0"/>
              </a:spcBef>
              <a:spcAft>
                <a:spcPct val="0"/>
              </a:spcAft>
              <a:buFont typeface="Calibri" pitchFamily="34" charset="0"/>
              <a:buChar char="-"/>
            </a:pPr>
            <a:r>
              <a:rPr lang="fr-FR" sz="1100" b="1" dirty="0" smtClean="0">
                <a:ea typeface="Calibri"/>
                <a:cs typeface="Times New Roman"/>
              </a:rPr>
              <a:t>Belle finition </a:t>
            </a:r>
            <a:r>
              <a:rPr lang="fr-FR" sz="1100" dirty="0" smtClean="0">
                <a:ea typeface="Calibri"/>
                <a:cs typeface="Times New Roman"/>
              </a:rPr>
              <a:t>du bois et de la structure métallique</a:t>
            </a:r>
          </a:p>
          <a:p>
            <a:pPr marL="82550" indent="-82550" eaLnBrk="0" fontAlgn="base" hangingPunct="0">
              <a:spcBef>
                <a:spcPct val="0"/>
              </a:spcBef>
              <a:spcAft>
                <a:spcPct val="0"/>
              </a:spcAft>
              <a:buFont typeface="Calibri" pitchFamily="34" charset="0"/>
              <a:buChar char="-"/>
            </a:pPr>
            <a:endParaRPr lang="fr-FR" sz="1100" dirty="0" smtClean="0">
              <a:ea typeface="Calibri"/>
              <a:cs typeface="Times New Roman"/>
            </a:endParaRPr>
          </a:p>
          <a:p>
            <a:pPr marL="82550" indent="-82550" eaLnBrk="0" fontAlgn="base" hangingPunct="0">
              <a:spcBef>
                <a:spcPct val="0"/>
              </a:spcBef>
              <a:spcAft>
                <a:spcPct val="0"/>
              </a:spcAft>
              <a:buFont typeface="Calibri" pitchFamily="34" charset="0"/>
              <a:buChar char="-"/>
            </a:pPr>
            <a:r>
              <a:rPr lang="fr-FR" sz="1100" b="1" dirty="0" smtClean="0">
                <a:ea typeface="Calibri"/>
                <a:cs typeface="Times New Roman"/>
              </a:rPr>
              <a:t>Produit haut de gamme</a:t>
            </a:r>
            <a:r>
              <a:rPr lang="fr-FR" sz="1100" dirty="0" smtClean="0">
                <a:ea typeface="Calibri"/>
                <a:cs typeface="Times New Roman"/>
              </a:rPr>
              <a:t>, très solide, massif, avec un poids total de 52 kg (table 18 kg et banc 17 kg)</a:t>
            </a:r>
            <a:endParaRPr lang="fr-FR" sz="1100" b="1" dirty="0" smtClean="0">
              <a:ea typeface="Calibri" pitchFamily="34" charset="0"/>
              <a:cs typeface="Times New Roman" pitchFamily="18" charset="0"/>
            </a:endParaRPr>
          </a:p>
          <a:p>
            <a:pPr marL="82550" indent="-82550" eaLnBrk="0" fontAlgn="base" hangingPunct="0">
              <a:spcBef>
                <a:spcPct val="0"/>
              </a:spcBef>
              <a:spcAft>
                <a:spcPct val="0"/>
              </a:spcAft>
              <a:buFont typeface="Calibri" pitchFamily="34" charset="0"/>
              <a:buChar char="-"/>
            </a:pPr>
            <a:endParaRPr lang="fr-FR" sz="1100" b="1" dirty="0" smtClean="0">
              <a:ea typeface="Calibri" pitchFamily="34" charset="0"/>
              <a:cs typeface="Times New Roman" pitchFamily="18" charset="0"/>
            </a:endParaRPr>
          </a:p>
          <a:p>
            <a:pPr marL="82550" indent="-82550" eaLnBrk="0" fontAlgn="base" hangingPunct="0">
              <a:spcBef>
                <a:spcPct val="0"/>
              </a:spcBef>
              <a:spcAft>
                <a:spcPct val="0"/>
              </a:spcAft>
              <a:buFont typeface="Calibri" pitchFamily="34" charset="0"/>
              <a:buChar char="-"/>
            </a:pPr>
            <a:r>
              <a:rPr lang="fr-FR" sz="1100" b="1" dirty="0" smtClean="0">
                <a:ea typeface="Calibri"/>
                <a:cs typeface="Times New Roman"/>
              </a:rPr>
              <a:t>Protection anticorrosive </a:t>
            </a:r>
            <a:r>
              <a:rPr lang="fr-FR" sz="1100" dirty="0" smtClean="0">
                <a:ea typeface="Calibri"/>
                <a:cs typeface="Times New Roman"/>
              </a:rPr>
              <a:t>de l’acier par zingage électrochimique. </a:t>
            </a:r>
          </a:p>
          <a:p>
            <a:pPr marL="82550" indent="-82550" eaLnBrk="0" fontAlgn="base" hangingPunct="0">
              <a:spcBef>
                <a:spcPct val="0"/>
              </a:spcBef>
              <a:spcAft>
                <a:spcPct val="0"/>
              </a:spcAft>
              <a:buFont typeface="Calibri" pitchFamily="34" charset="0"/>
              <a:buChar char="-"/>
            </a:pPr>
            <a:endParaRPr lang="fr-FR" sz="1100" dirty="0" smtClean="0">
              <a:ea typeface="Calibri"/>
              <a:cs typeface="Times New Roman"/>
            </a:endParaRPr>
          </a:p>
          <a:p>
            <a:pPr marL="82550" indent="-82550" eaLnBrk="0" fontAlgn="base" hangingPunct="0">
              <a:spcBef>
                <a:spcPct val="0"/>
              </a:spcBef>
              <a:spcAft>
                <a:spcPct val="0"/>
              </a:spcAft>
              <a:buFont typeface="Calibri" pitchFamily="34" charset="0"/>
              <a:buChar char="-"/>
            </a:pPr>
            <a:r>
              <a:rPr lang="fr-FR" sz="1100" b="1" dirty="0" smtClean="0">
                <a:ea typeface="Calibri"/>
                <a:cs typeface="Times New Roman"/>
              </a:rPr>
              <a:t>Bois </a:t>
            </a:r>
            <a:r>
              <a:rPr lang="fr-FR" sz="1100" dirty="0" smtClean="0">
                <a:ea typeface="Calibri"/>
                <a:cs typeface="Times New Roman"/>
              </a:rPr>
              <a:t>sélectionné afin de conférer à la table une très grande durabilité dans le temps. </a:t>
            </a:r>
          </a:p>
          <a:p>
            <a:pPr marL="82550" indent="-82550" eaLnBrk="0" fontAlgn="base" hangingPunct="0">
              <a:spcBef>
                <a:spcPct val="0"/>
              </a:spcBef>
              <a:spcAft>
                <a:spcPct val="0"/>
              </a:spcAft>
            </a:pPr>
            <a:endParaRPr lang="fr-FR" sz="1100" dirty="0" smtClean="0"/>
          </a:p>
          <a:p>
            <a:pPr marL="82550" indent="-82550" eaLnBrk="0" fontAlgn="base" hangingPunct="0">
              <a:spcBef>
                <a:spcPct val="0"/>
              </a:spcBef>
              <a:spcAft>
                <a:spcPct val="0"/>
              </a:spcAft>
            </a:pPr>
            <a:r>
              <a:rPr lang="fr-FR" sz="1100" dirty="0" smtClean="0"/>
              <a:t>- </a:t>
            </a:r>
            <a:r>
              <a:rPr lang="fr-FR" sz="1100" b="1" dirty="0" smtClean="0">
                <a:ea typeface="Calibri"/>
                <a:cs typeface="Times New Roman"/>
              </a:rPr>
              <a:t>Produit monté</a:t>
            </a:r>
            <a:r>
              <a:rPr lang="fr-FR" sz="1100" dirty="0" smtClean="0">
                <a:ea typeface="Calibri"/>
                <a:cs typeface="Times New Roman"/>
              </a:rPr>
              <a:t>, prêt pour l’utilisation</a:t>
            </a:r>
            <a:endParaRPr lang="ro-RO" sz="1100" dirty="0" smtClean="0"/>
          </a:p>
          <a:p>
            <a:pPr marL="82550" indent="-82550" eaLnBrk="0" fontAlgn="base" hangingPunct="0">
              <a:spcBef>
                <a:spcPct val="0"/>
              </a:spcBef>
              <a:spcAft>
                <a:spcPct val="0"/>
              </a:spcAft>
              <a:buFont typeface="Calibri" pitchFamily="34" charset="0"/>
              <a:buChar char="-"/>
            </a:pPr>
            <a:endParaRPr lang="fr-FR" sz="1100" dirty="0" smtClean="0">
              <a:ea typeface="Calibri" pitchFamily="34" charset="0"/>
              <a:cs typeface="Times New Roman" pitchFamily="18" charset="0"/>
            </a:endParaRPr>
          </a:p>
        </p:txBody>
      </p:sp>
      <p:pic>
        <p:nvPicPr>
          <p:cNvPr id="12" name="Image 13"/>
          <p:cNvPicPr/>
          <p:nvPr/>
        </p:nvPicPr>
        <p:blipFill>
          <a:blip r:embed="rId7" cstate="print">
            <a:extLst>
              <a:ext uri="{28A0092B-C50C-407E-A947-70E740481C1C}">
                <a14:useLocalDpi xmlns:a14="http://schemas.microsoft.com/office/drawing/2010/main" xmlns="" val="0"/>
              </a:ext>
            </a:extLst>
          </a:blip>
          <a:srcRect b="6542"/>
          <a:stretch>
            <a:fillRect/>
          </a:stretch>
        </p:blipFill>
        <p:spPr bwMode="auto">
          <a:xfrm>
            <a:off x="4471341" y="128588"/>
            <a:ext cx="1804697" cy="820192"/>
          </a:xfrm>
          <a:prstGeom prst="rect">
            <a:avLst/>
          </a:prstGeom>
          <a:noFill/>
          <a:ln>
            <a:noFill/>
          </a:ln>
        </p:spPr>
      </p:pic>
      <p:cxnSp>
        <p:nvCxnSpPr>
          <p:cNvPr id="13" name="AutoShape 11"/>
          <p:cNvCxnSpPr>
            <a:cxnSpLocks noChangeShapeType="1"/>
          </p:cNvCxnSpPr>
          <p:nvPr/>
        </p:nvCxnSpPr>
        <p:spPr bwMode="auto">
          <a:xfrm flipV="1">
            <a:off x="3212976" y="704528"/>
            <a:ext cx="0" cy="1310794"/>
          </a:xfrm>
          <a:prstGeom prst="straightConnector1">
            <a:avLst/>
          </a:prstGeom>
          <a:noFill/>
          <a:ln w="19050">
            <a:solidFill>
              <a:schemeClr val="tx1"/>
            </a:solidFill>
            <a:round/>
            <a:headEnd type="triangle" w="med" len="med"/>
            <a:tailEnd type="triangle" w="med" len="med"/>
          </a:ln>
        </p:spPr>
      </p:cxnSp>
      <p:cxnSp>
        <p:nvCxnSpPr>
          <p:cNvPr id="15" name="AutoShape 11"/>
          <p:cNvCxnSpPr>
            <a:cxnSpLocks noChangeShapeType="1"/>
          </p:cNvCxnSpPr>
          <p:nvPr/>
        </p:nvCxnSpPr>
        <p:spPr bwMode="auto">
          <a:xfrm flipV="1">
            <a:off x="764704" y="2360712"/>
            <a:ext cx="2088232" cy="216024"/>
          </a:xfrm>
          <a:prstGeom prst="straightConnector1">
            <a:avLst/>
          </a:prstGeom>
          <a:noFill/>
          <a:ln w="19050">
            <a:solidFill>
              <a:schemeClr val="tx1"/>
            </a:solidFill>
            <a:round/>
            <a:headEnd type="triangle" w="med" len="med"/>
            <a:tailEnd type="triangle" w="med" len="med"/>
          </a:ln>
        </p:spPr>
      </p:cxnSp>
      <p:sp>
        <p:nvSpPr>
          <p:cNvPr id="16" name="Rectangle 1"/>
          <p:cNvSpPr>
            <a:spLocks noChangeArrowheads="1"/>
          </p:cNvSpPr>
          <p:nvPr/>
        </p:nvSpPr>
        <p:spPr bwMode="auto">
          <a:xfrm>
            <a:off x="3212976" y="1208584"/>
            <a:ext cx="612775" cy="27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fr-FR" sz="900" b="1" dirty="0" smtClean="0">
                <a:latin typeface="Calibri" pitchFamily="34" charset="0"/>
                <a:ea typeface="Times New Roman" pitchFamily="18" charset="0"/>
                <a:cs typeface="Times New Roman" pitchFamily="18" charset="0"/>
              </a:rPr>
              <a:t>87 </a:t>
            </a:r>
            <a:r>
              <a:rPr lang="fr-FR" sz="900" b="1" dirty="0" smtClean="0">
                <a:latin typeface="Calibri" pitchFamily="34" charset="0"/>
                <a:ea typeface="Times New Roman" pitchFamily="18" charset="0"/>
                <a:cs typeface="Times New Roman" pitchFamily="18" charset="0"/>
              </a:rPr>
              <a:t>cm</a:t>
            </a:r>
          </a:p>
        </p:txBody>
      </p:sp>
      <p:sp>
        <p:nvSpPr>
          <p:cNvPr id="17" name="Rectangle 2"/>
          <p:cNvSpPr>
            <a:spLocks noChangeArrowheads="1"/>
          </p:cNvSpPr>
          <p:nvPr/>
        </p:nvSpPr>
        <p:spPr bwMode="auto">
          <a:xfrm>
            <a:off x="1628800" y="2504728"/>
            <a:ext cx="644525" cy="27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fr-FR" sz="900" b="1" dirty="0" smtClean="0">
                <a:latin typeface="Calibri" pitchFamily="34" charset="0"/>
                <a:ea typeface="Times New Roman" pitchFamily="18" charset="0"/>
                <a:cs typeface="Times New Roman" pitchFamily="18" charset="0"/>
              </a:rPr>
              <a:t>180 cm</a:t>
            </a:r>
          </a:p>
        </p:txBody>
      </p:sp>
      <p:graphicFrame>
        <p:nvGraphicFramePr>
          <p:cNvPr id="19" name="Tableau 22"/>
          <p:cNvGraphicFramePr>
            <a:graphicFrameLocks noGrp="1"/>
          </p:cNvGraphicFramePr>
          <p:nvPr>
            <p:extLst>
              <p:ext uri="{D42A27DB-BD31-4B8C-83A1-F6EECF244321}">
                <p14:modId xmlns:p14="http://schemas.microsoft.com/office/powerpoint/2010/main" xmlns="" val="3993936047"/>
              </p:ext>
            </p:extLst>
          </p:nvPr>
        </p:nvGraphicFramePr>
        <p:xfrm>
          <a:off x="188640" y="3008784"/>
          <a:ext cx="3600450" cy="6298015"/>
        </p:xfrm>
        <a:graphic>
          <a:graphicData uri="http://schemas.openxmlformats.org/drawingml/2006/table">
            <a:tbl>
              <a:tblPr>
                <a:effectLst>
                  <a:outerShdw blurRad="50800" dist="38100" algn="l" rotWithShape="0">
                    <a:prstClr val="black">
                      <a:alpha val="40000"/>
                    </a:prstClr>
                  </a:outerShdw>
                </a:effectLst>
              </a:tblPr>
              <a:tblGrid>
                <a:gridCol w="1080418"/>
                <a:gridCol w="2520032"/>
              </a:tblGrid>
              <a:tr h="0">
                <a:tc gridSpan="2">
                  <a:txBody>
                    <a:bodyPr/>
                    <a:lstStyle/>
                    <a:p>
                      <a:pPr algn="l">
                        <a:lnSpc>
                          <a:spcPct val="115000"/>
                        </a:lnSpc>
                        <a:spcAft>
                          <a:spcPts val="0"/>
                        </a:spcAft>
                      </a:pPr>
                      <a:r>
                        <a:rPr lang="fr-FR" sz="900" b="1" dirty="0" smtClean="0">
                          <a:solidFill>
                            <a:schemeClr val="bg1"/>
                          </a:solidFill>
                          <a:latin typeface="Calibri"/>
                          <a:ea typeface="Calibri"/>
                          <a:cs typeface="Times New Roman"/>
                        </a:rPr>
                        <a:t>DIMENSIONS</a:t>
                      </a:r>
                      <a:endParaRPr lang="fr-FR" sz="900" dirty="0">
                        <a:solidFill>
                          <a:schemeClr val="bg1"/>
                        </a:solidFill>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BCE25"/>
                    </a:solidFill>
                  </a:tcPr>
                </a:tc>
                <a:tc hMerge="1">
                  <a:txBody>
                    <a:bodyPr/>
                    <a:lstStyle/>
                    <a:p>
                      <a:endParaRPr lang="fr-FR"/>
                    </a:p>
                  </a:txBody>
                  <a:tcPr/>
                </a:tc>
              </a:tr>
              <a:tr h="1138410">
                <a:tc>
                  <a:txBody>
                    <a:bodyPr/>
                    <a:lstStyle/>
                    <a:p>
                      <a:pPr algn="l">
                        <a:lnSpc>
                          <a:spcPct val="115000"/>
                        </a:lnSpc>
                        <a:spcAft>
                          <a:spcPts val="0"/>
                        </a:spcAft>
                      </a:pPr>
                      <a:r>
                        <a:rPr lang="fr-FR" sz="900" b="1" u="sng" dirty="0" smtClean="0">
                          <a:latin typeface="Calibri"/>
                          <a:ea typeface="Calibri"/>
                          <a:cs typeface="Times New Roman"/>
                        </a:rPr>
                        <a:t>Dimensions</a:t>
                      </a:r>
                      <a:r>
                        <a:rPr lang="fr-FR" sz="900" dirty="0" smtClean="0">
                          <a:latin typeface="Calibri"/>
                          <a:ea typeface="Calibri"/>
                          <a:cs typeface="Times New Roman"/>
                        </a:rPr>
                        <a:t> :</a:t>
                      </a:r>
                    </a:p>
                    <a:p>
                      <a:pPr marL="82550" marR="0" lvl="0" indent="-82550" algn="l" defTabSz="914400" rtl="0" eaLnBrk="0" fontAlgn="base" latinLnBrk="0" hangingPunct="0">
                        <a:lnSpc>
                          <a:spcPct val="100000"/>
                        </a:lnSpc>
                        <a:spcBef>
                          <a:spcPct val="0"/>
                        </a:spcBef>
                        <a:spcAft>
                          <a:spcPct val="0"/>
                        </a:spcAft>
                        <a:buClrTx/>
                        <a:buSzTx/>
                        <a:buFont typeface="Calibri" pitchFamily="34" charset="0"/>
                        <a:buChar char="-"/>
                        <a:tabLst/>
                      </a:pPr>
                      <a:r>
                        <a:rPr kumimoji="0" lang="fr-FR" sz="900" b="0" i="0" u="none" strike="noStrike" kern="1200" cap="none" normalizeH="0" baseline="0" dirty="0" smtClean="0">
                          <a:ln>
                            <a:noFill/>
                          </a:ln>
                          <a:solidFill>
                            <a:schemeClr val="tx1"/>
                          </a:solidFill>
                          <a:effectLst/>
                          <a:latin typeface="+mn-lt"/>
                          <a:ea typeface="Calibri" pitchFamily="34" charset="0"/>
                          <a:cs typeface="Times New Roman" pitchFamily="18" charset="0"/>
                        </a:rPr>
                        <a:t>Dimensions table :  </a:t>
                      </a:r>
                    </a:p>
                    <a:p>
                      <a:pPr marL="82550" marR="0" lvl="0" indent="-82550" algn="l" defTabSz="914400" rtl="0" eaLnBrk="0" fontAlgn="base" latinLnBrk="0" hangingPunct="0">
                        <a:lnSpc>
                          <a:spcPct val="100000"/>
                        </a:lnSpc>
                        <a:spcBef>
                          <a:spcPct val="0"/>
                        </a:spcBef>
                        <a:spcAft>
                          <a:spcPct val="0"/>
                        </a:spcAft>
                        <a:buClrTx/>
                        <a:buSzTx/>
                        <a:buFont typeface="Calibri" pitchFamily="34" charset="0"/>
                        <a:buChar char="-"/>
                        <a:tabLst/>
                      </a:pPr>
                      <a:endParaRPr kumimoji="0" lang="fr-FR" sz="900" b="0" i="0" u="none" strike="noStrike" kern="1200" cap="none" normalizeH="0" baseline="0" dirty="0" smtClean="0">
                        <a:ln>
                          <a:noFill/>
                        </a:ln>
                        <a:solidFill>
                          <a:schemeClr val="tx1"/>
                        </a:solidFill>
                        <a:effectLst/>
                        <a:latin typeface="+mn-lt"/>
                        <a:ea typeface="Calibri" pitchFamily="34" charset="0"/>
                        <a:cs typeface="Times New Roman" pitchFamily="18" charset="0"/>
                      </a:endParaRPr>
                    </a:p>
                    <a:p>
                      <a:pPr marL="82550" marR="0" lvl="0" indent="-82550" algn="l" defTabSz="914400" rtl="0" eaLnBrk="0" fontAlgn="base" latinLnBrk="0" hangingPunct="0">
                        <a:lnSpc>
                          <a:spcPct val="100000"/>
                        </a:lnSpc>
                        <a:spcBef>
                          <a:spcPct val="0"/>
                        </a:spcBef>
                        <a:spcAft>
                          <a:spcPct val="0"/>
                        </a:spcAft>
                        <a:buClrTx/>
                        <a:buSzTx/>
                        <a:buFont typeface="Calibri" pitchFamily="34" charset="0"/>
                        <a:buChar char="-"/>
                        <a:tabLst/>
                      </a:pPr>
                      <a:endParaRPr kumimoji="0" lang="fr-FR" sz="900" b="0" i="0" u="none" strike="noStrike" kern="1200" cap="none" normalizeH="0" baseline="0" dirty="0" smtClean="0">
                        <a:ln>
                          <a:noFill/>
                        </a:ln>
                        <a:solidFill>
                          <a:schemeClr val="tx1"/>
                        </a:solidFill>
                        <a:effectLst/>
                        <a:latin typeface="+mn-lt"/>
                        <a:ea typeface="Calibri" pitchFamily="34" charset="0"/>
                        <a:cs typeface="Times New Roman" pitchFamily="18" charset="0"/>
                      </a:endParaRPr>
                    </a:p>
                    <a:p>
                      <a:pPr marL="82550" marR="0" lvl="0" indent="-82550" algn="l" defTabSz="914400" rtl="0" eaLnBrk="0" fontAlgn="base" latinLnBrk="0" hangingPunct="0">
                        <a:lnSpc>
                          <a:spcPct val="100000"/>
                        </a:lnSpc>
                        <a:spcBef>
                          <a:spcPct val="0"/>
                        </a:spcBef>
                        <a:spcAft>
                          <a:spcPct val="0"/>
                        </a:spcAft>
                        <a:buClrTx/>
                        <a:buSzTx/>
                        <a:buFont typeface="Calibri" pitchFamily="34" charset="0"/>
                        <a:buChar char="-"/>
                        <a:tabLst/>
                      </a:pPr>
                      <a:r>
                        <a:rPr kumimoji="0" lang="fr-FR" sz="900" b="0" i="0" u="none" strike="noStrike" kern="1200" cap="none" normalizeH="0" baseline="0" dirty="0" smtClean="0">
                          <a:ln>
                            <a:noFill/>
                          </a:ln>
                          <a:solidFill>
                            <a:schemeClr val="tx1"/>
                          </a:solidFill>
                          <a:effectLst/>
                          <a:latin typeface="+mn-lt"/>
                          <a:ea typeface="Calibri" pitchFamily="34" charset="0"/>
                          <a:cs typeface="Times New Roman" pitchFamily="18" charset="0"/>
                        </a:rPr>
                        <a:t>Dimensions banc :  </a:t>
                      </a:r>
                    </a:p>
                    <a:p>
                      <a:pPr marL="82550" marR="0" lvl="0" indent="-82550" algn="l" defTabSz="914400" rtl="0" eaLnBrk="0" fontAlgn="base" latinLnBrk="0" hangingPunct="0">
                        <a:lnSpc>
                          <a:spcPct val="100000"/>
                        </a:lnSpc>
                        <a:spcBef>
                          <a:spcPct val="0"/>
                        </a:spcBef>
                        <a:spcAft>
                          <a:spcPct val="0"/>
                        </a:spcAft>
                        <a:buClrTx/>
                        <a:buSzTx/>
                        <a:buFont typeface="Calibri" pitchFamily="34" charset="0"/>
                        <a:buChar char="-"/>
                        <a:tabLst/>
                      </a:pPr>
                      <a:endParaRPr kumimoji="0" lang="fr-FR" sz="900" b="0" i="0" u="none" strike="noStrike" kern="1200" cap="none" normalizeH="0" baseline="0" dirty="0" smtClean="0">
                        <a:ln>
                          <a:noFill/>
                        </a:ln>
                        <a:solidFill>
                          <a:schemeClr val="tx1"/>
                        </a:solidFill>
                        <a:effectLst/>
                        <a:latin typeface="+mn-lt"/>
                        <a:ea typeface="Calibri" pitchFamily="34" charset="0"/>
                        <a:cs typeface="Times New Roman" pitchFamily="18" charset="0"/>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fr-FR" sz="900" dirty="0" smtClean="0">
                        <a:latin typeface="Calibri"/>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mn-lt"/>
                          <a:ea typeface="Calibri"/>
                          <a:cs typeface="Times New Roman"/>
                        </a:rPr>
                        <a:t>largeur : 600 mm</a:t>
                      </a:r>
                      <a:r>
                        <a:rPr lang="fr-FR" sz="900" baseline="0" dirty="0" smtClean="0">
                          <a:latin typeface="+mn-lt"/>
                          <a:ea typeface="Calibri"/>
                          <a:cs typeface="Times New Roman"/>
                        </a:rPr>
                        <a:t> </a:t>
                      </a:r>
                      <a:r>
                        <a:rPr lang="fr-FR" sz="900" dirty="0" smtClean="0">
                          <a:latin typeface="+mn-lt"/>
                          <a:ea typeface="Calibri"/>
                          <a:cs typeface="Times New Roman"/>
                        </a:rPr>
                        <a:t> longueur : 1 800 mm </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mn-lt"/>
                          <a:ea typeface="Calibri"/>
                          <a:cs typeface="Times New Roman"/>
                        </a:rPr>
                        <a:t>hauteur : 780 mm</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dirty="0" smtClean="0">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mn-lt"/>
                          <a:ea typeface="Calibri"/>
                          <a:cs typeface="Times New Roman"/>
                        </a:rPr>
                        <a:t>largeur assise : 360 mm  largeur totale : 500 mm longueur : 1 800 mm </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mn-lt"/>
                          <a:ea typeface="Calibri"/>
                          <a:cs typeface="Times New Roman"/>
                        </a:rPr>
                        <a:t>hauteur assise : 470 mm</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baseline="0" dirty="0" smtClean="0">
                          <a:latin typeface="+mn-lt"/>
                          <a:ea typeface="Calibri"/>
                          <a:cs typeface="Times New Roman"/>
                        </a:rPr>
                        <a:t> </a:t>
                      </a:r>
                      <a:r>
                        <a:rPr lang="fr-FR" sz="900" dirty="0" smtClean="0">
                          <a:latin typeface="+mn-lt"/>
                          <a:ea typeface="Calibri"/>
                          <a:cs typeface="Times New Roman"/>
                        </a:rPr>
                        <a:t>hauteur totale : 870 </a:t>
                      </a:r>
                      <a:r>
                        <a:rPr lang="fr-FR" sz="900" dirty="0" smtClean="0">
                          <a:latin typeface="+mn-lt"/>
                          <a:ea typeface="Calibri"/>
                          <a:cs typeface="Times New Roman"/>
                        </a:rPr>
                        <a:t>mm</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dirty="0" smtClean="0">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mn-lt"/>
                          <a:ea typeface="Calibri"/>
                          <a:cs typeface="Times New Roman"/>
                        </a:rPr>
                        <a:t>Bois sec ( humidité 12 % ) </a:t>
                      </a:r>
                      <a:r>
                        <a:rPr lang="fr-FR" sz="900" dirty="0" err="1" smtClean="0">
                          <a:latin typeface="+mn-lt"/>
                          <a:ea typeface="Calibri"/>
                          <a:cs typeface="Times New Roman"/>
                        </a:rPr>
                        <a:t>éppaiseur</a:t>
                      </a:r>
                      <a:r>
                        <a:rPr lang="fr-FR" sz="900" baseline="0" dirty="0" smtClean="0">
                          <a:latin typeface="+mn-lt"/>
                          <a:ea typeface="Calibri"/>
                          <a:cs typeface="Times New Roman"/>
                        </a:rPr>
                        <a:t> 25 mm</a:t>
                      </a:r>
                      <a:endParaRPr lang="fr-FR" sz="900" dirty="0" smtClean="0">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dirty="0" smtClean="0">
                        <a:latin typeface="+mn-lt"/>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gridSpan="2">
                  <a:txBody>
                    <a:bodyPr/>
                    <a:lstStyle/>
                    <a:p>
                      <a:pPr algn="l">
                        <a:lnSpc>
                          <a:spcPct val="115000"/>
                        </a:lnSpc>
                        <a:spcAft>
                          <a:spcPts val="0"/>
                        </a:spcAft>
                      </a:pPr>
                      <a:r>
                        <a:rPr lang="fr-FR" sz="900" b="1" smtClean="0">
                          <a:solidFill>
                            <a:schemeClr val="bg1"/>
                          </a:solidFill>
                          <a:latin typeface="Calibri"/>
                          <a:ea typeface="Calibri"/>
                          <a:cs typeface="Times New Roman"/>
                        </a:rPr>
                        <a:t>CARACTERISTIQUES</a:t>
                      </a:r>
                      <a:endParaRPr lang="fr-FR" sz="900" dirty="0">
                        <a:solidFill>
                          <a:schemeClr val="bg1"/>
                        </a:solidFill>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BCE25"/>
                    </a:solidFill>
                  </a:tcPr>
                </a:tc>
                <a:tc hMerge="1">
                  <a:txBody>
                    <a:bodyPr/>
                    <a:lstStyle/>
                    <a:p>
                      <a:endParaRPr lang="fr-FR"/>
                    </a:p>
                  </a:txBody>
                  <a:tcPr/>
                </a:tc>
              </a:tr>
              <a:tr h="157734">
                <a:tc>
                  <a:txBody>
                    <a:bodyPr/>
                    <a:lstStyle/>
                    <a:p>
                      <a:pPr algn="l">
                        <a:lnSpc>
                          <a:spcPct val="115000"/>
                        </a:lnSpc>
                        <a:spcAft>
                          <a:spcPts val="0"/>
                        </a:spcAft>
                      </a:pPr>
                      <a:r>
                        <a:rPr lang="fr-FR" sz="900" dirty="0" smtClean="0">
                          <a:latin typeface="Calibri"/>
                          <a:ea typeface="Calibri"/>
                          <a:cs typeface="Times New Roman"/>
                        </a:rPr>
                        <a:t>Garantie</a:t>
                      </a: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900" smtClean="0">
                          <a:latin typeface="Calibri"/>
                          <a:ea typeface="Calibri"/>
                          <a:cs typeface="Times New Roman"/>
                        </a:rPr>
                        <a:t>2 ans</a:t>
                      </a:r>
                      <a:endParaRPr lang="fr-FR" sz="90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900" dirty="0" smtClean="0">
                          <a:latin typeface="+mn-lt"/>
                          <a:ea typeface="Calibri"/>
                          <a:cs typeface="Times New Roman"/>
                        </a:rPr>
                        <a:t>Descriptif </a:t>
                      </a: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900" dirty="0" smtClean="0">
                          <a:latin typeface="+mn-lt"/>
                          <a:ea typeface="Calibri"/>
                          <a:cs typeface="Times New Roman"/>
                        </a:rPr>
                        <a:t>set de jardin composé d’une table et deux bancs avec structure métallique et assise et dossier en bois. Le set de jardin FORTE fait partie de la catégorie de mobilier de jardin le plus résistant, plébiscité par les utilisateurs, selon une récente enquête TUV en Allemagne. Belle finition du bois et de la structure métallique. P.</a:t>
                      </a: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algn="l">
                        <a:lnSpc>
                          <a:spcPct val="115000"/>
                        </a:lnSpc>
                        <a:spcAft>
                          <a:spcPts val="0"/>
                        </a:spcAft>
                      </a:pPr>
                      <a:r>
                        <a:rPr lang="fr-FR" sz="900" dirty="0" smtClean="0">
                          <a:latin typeface="Calibri"/>
                          <a:ea typeface="Calibri"/>
                          <a:cs typeface="Times New Roman"/>
                        </a:rPr>
                        <a:t>Fabricant</a:t>
                      </a: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900" dirty="0" smtClean="0">
                          <a:latin typeface="Calibri"/>
                          <a:ea typeface="Calibri"/>
                          <a:cs typeface="Times New Roman"/>
                        </a:rPr>
                        <a:t>FORESTA</a:t>
                      </a: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065">
                <a:tc>
                  <a:txBody>
                    <a:bodyPr/>
                    <a:lstStyle/>
                    <a:p>
                      <a:pPr algn="l">
                        <a:lnSpc>
                          <a:spcPct val="115000"/>
                        </a:lnSpc>
                        <a:spcAft>
                          <a:spcPts val="0"/>
                        </a:spcAft>
                      </a:pPr>
                      <a:r>
                        <a:rPr lang="fr-FR" sz="900" dirty="0" smtClean="0">
                          <a:latin typeface="+mn-lt"/>
                          <a:ea typeface="Calibri"/>
                          <a:cs typeface="Times New Roman"/>
                        </a:rPr>
                        <a:t>Structure métallique</a:t>
                      </a:r>
                    </a:p>
                    <a:p>
                      <a:pPr algn="l">
                        <a:lnSpc>
                          <a:spcPct val="115000"/>
                        </a:lnSpc>
                        <a:spcAft>
                          <a:spcPts val="0"/>
                        </a:spcAft>
                      </a:pP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900" dirty="0" smtClean="0">
                          <a:latin typeface="+mn-lt"/>
                          <a:ea typeface="Calibri"/>
                          <a:cs typeface="Times New Roman"/>
                        </a:rPr>
                        <a:t>Structure en tube carré d’acier de section 20 x 20 x 1,5 mm pour assurer une grande solidité à l’ensemble.</a:t>
                      </a:r>
                    </a:p>
                    <a:p>
                      <a:pPr algn="l">
                        <a:lnSpc>
                          <a:spcPct val="115000"/>
                        </a:lnSpc>
                        <a:spcAft>
                          <a:spcPts val="0"/>
                        </a:spcAft>
                      </a:pPr>
                      <a:r>
                        <a:rPr lang="fr-FR" sz="900" dirty="0" smtClean="0">
                          <a:latin typeface="+mn-lt"/>
                          <a:ea typeface="Calibri"/>
                          <a:cs typeface="Times New Roman"/>
                        </a:rPr>
                        <a:t>Finition par peinture en champ électrostatique avec poudre en polyester épaisseur 80 microns, couleur verte RAL 6009.</a:t>
                      </a: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7133">
                <a:tc>
                  <a:txBody>
                    <a:bodyPr/>
                    <a:lstStyle/>
                    <a:p>
                      <a:pPr algn="l">
                        <a:lnSpc>
                          <a:spcPct val="115000"/>
                        </a:lnSpc>
                        <a:spcAft>
                          <a:spcPts val="0"/>
                        </a:spcAft>
                      </a:pPr>
                      <a:r>
                        <a:rPr lang="fr-FR" sz="900" dirty="0" smtClean="0">
                          <a:latin typeface="+mn-lt"/>
                          <a:ea typeface="Calibri"/>
                          <a:cs typeface="Times New Roman"/>
                        </a:rPr>
                        <a:t>Assise et dossier en bois</a:t>
                      </a:r>
                    </a:p>
                    <a:p>
                      <a:pPr algn="l">
                        <a:lnSpc>
                          <a:spcPct val="115000"/>
                        </a:lnSpc>
                        <a:spcAft>
                          <a:spcPts val="0"/>
                        </a:spcAft>
                      </a:pP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900" dirty="0" smtClean="0">
                          <a:latin typeface="+mn-lt"/>
                          <a:ea typeface="Calibri"/>
                          <a:cs typeface="Times New Roman"/>
                        </a:rPr>
                        <a:t>Bois de sapin sélectionné afin de conférer à la table une très grande durabilité dans le temps. </a:t>
                      </a:r>
                    </a:p>
                    <a:p>
                      <a:pPr algn="l">
                        <a:lnSpc>
                          <a:spcPct val="115000"/>
                        </a:lnSpc>
                        <a:spcAft>
                          <a:spcPts val="0"/>
                        </a:spcAft>
                      </a:pPr>
                      <a:r>
                        <a:rPr lang="fr-FR" sz="900" dirty="0" smtClean="0">
                          <a:latin typeface="+mn-lt"/>
                          <a:ea typeface="Calibri"/>
                          <a:cs typeface="Times New Roman"/>
                        </a:rPr>
                        <a:t>Bois sec ( humidité 12 % ) et raboté avec soin, exempt de défauts.  </a:t>
                      </a:r>
                    </a:p>
                    <a:p>
                      <a:pPr algn="l">
                        <a:lnSpc>
                          <a:spcPct val="115000"/>
                        </a:lnSpc>
                        <a:spcAft>
                          <a:spcPts val="0"/>
                        </a:spcAft>
                      </a:pPr>
                      <a:r>
                        <a:rPr lang="fr-FR" sz="900" dirty="0" smtClean="0">
                          <a:latin typeface="+mn-lt"/>
                          <a:ea typeface="Calibri"/>
                          <a:cs typeface="Times New Roman"/>
                        </a:rPr>
                        <a:t>Finition avec lasure suivie d’une couche de vernis transparent pour l’extérieur afin de préserver longtemps l’aspect du bois.</a:t>
                      </a: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gridSpan="2">
                  <a:txBody>
                    <a:bodyPr/>
                    <a:lstStyle/>
                    <a:p>
                      <a:pPr algn="l">
                        <a:lnSpc>
                          <a:spcPct val="115000"/>
                        </a:lnSpc>
                        <a:spcAft>
                          <a:spcPts val="0"/>
                        </a:spcAft>
                      </a:pPr>
                      <a:r>
                        <a:rPr lang="fr-FR" sz="900" b="1" smtClean="0">
                          <a:solidFill>
                            <a:schemeClr val="bg1"/>
                          </a:solidFill>
                          <a:latin typeface="Calibri"/>
                          <a:ea typeface="Calibri"/>
                          <a:cs typeface="Times New Roman"/>
                        </a:rPr>
                        <a:t>COLIS</a:t>
                      </a:r>
                      <a:endParaRPr lang="fr-FR" sz="900" dirty="0">
                        <a:solidFill>
                          <a:schemeClr val="bg1"/>
                        </a:solidFill>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BCE25"/>
                    </a:solidFill>
                  </a:tcPr>
                </a:tc>
                <a:tc hMerge="1">
                  <a:txBody>
                    <a:bodyPr/>
                    <a:lstStyle/>
                    <a:p>
                      <a:endParaRPr lang="fr-FR"/>
                    </a:p>
                  </a:txBody>
                  <a:tcPr/>
                </a:tc>
              </a:tr>
              <a:tr h="274320">
                <a:tc>
                  <a:txBody>
                    <a:bodyPr/>
                    <a:lstStyle/>
                    <a:p>
                      <a:pPr algn="l">
                        <a:lnSpc>
                          <a:spcPct val="100000"/>
                        </a:lnSpc>
                        <a:spcAft>
                          <a:spcPts val="0"/>
                        </a:spcAft>
                      </a:pPr>
                      <a:r>
                        <a:rPr lang="fr-FR" sz="900" dirty="0" smtClean="0">
                          <a:latin typeface="Calibri"/>
                          <a:ea typeface="Calibri"/>
                          <a:cs typeface="Times New Roman"/>
                        </a:rPr>
                        <a:t>Dimension du colis (</a:t>
                      </a:r>
                      <a:r>
                        <a:rPr lang="fr-FR" sz="900" dirty="0" err="1" smtClean="0">
                          <a:latin typeface="Calibri"/>
                          <a:ea typeface="Calibri"/>
                          <a:cs typeface="Times New Roman"/>
                        </a:rPr>
                        <a:t>LxPxH</a:t>
                      </a:r>
                      <a:r>
                        <a:rPr lang="fr-FR" sz="900" dirty="0" smtClean="0">
                          <a:latin typeface="Calibri"/>
                          <a:ea typeface="Calibri"/>
                          <a:cs typeface="Times New Roman"/>
                        </a:rPr>
                        <a:t>)</a:t>
                      </a: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900" dirty="0" smtClean="0">
                          <a:latin typeface="+mn-lt"/>
                          <a:ea typeface="Calibri"/>
                          <a:cs typeface="Times New Roman"/>
                        </a:rPr>
                        <a:t>600 x 765x 1 800 mm</a:t>
                      </a:r>
                    </a:p>
                    <a:p>
                      <a:pPr algn="just">
                        <a:lnSpc>
                          <a:spcPct val="115000"/>
                        </a:lnSpc>
                        <a:spcAft>
                          <a:spcPts val="0"/>
                        </a:spcAft>
                      </a:pPr>
                      <a:r>
                        <a:rPr lang="fr-FR" sz="900" dirty="0" smtClean="0">
                          <a:latin typeface="Arial"/>
                          <a:ea typeface="Calibri"/>
                          <a:cs typeface="Times New Roman"/>
                        </a:rPr>
                        <a:t>Emballage par set d’une table et deux bancs en carton et sur palette. </a:t>
                      </a:r>
                      <a:endParaRPr lang="ro-RO" sz="9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algn="l">
                        <a:lnSpc>
                          <a:spcPct val="115000"/>
                        </a:lnSpc>
                        <a:spcAft>
                          <a:spcPts val="0"/>
                        </a:spcAft>
                      </a:pPr>
                      <a:r>
                        <a:rPr lang="fr-FR" sz="900" dirty="0" smtClean="0">
                          <a:latin typeface="Calibri"/>
                          <a:ea typeface="Calibri"/>
                          <a:cs typeface="Times New Roman"/>
                        </a:rPr>
                        <a:t>Poids du colis</a:t>
                      </a: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900" dirty="0" smtClean="0">
                          <a:latin typeface="Calibri"/>
                          <a:ea typeface="Calibri"/>
                          <a:cs typeface="Times New Roman"/>
                        </a:rPr>
                        <a:t>52 kg</a:t>
                      </a:r>
                      <a:endParaRPr lang="fr-FR" sz="900" dirty="0">
                        <a:latin typeface="Calibri"/>
                        <a:ea typeface="Calibri"/>
                        <a:cs typeface="Times New Roman"/>
                      </a:endParaRPr>
                    </a:p>
                  </a:txBody>
                  <a:tcPr marL="33967" marR="33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 name="Rectangle 22"/>
          <p:cNvSpPr/>
          <p:nvPr/>
        </p:nvSpPr>
        <p:spPr>
          <a:xfrm>
            <a:off x="4076700" y="3729040"/>
            <a:ext cx="2520280" cy="144000"/>
          </a:xfrm>
          <a:prstGeom prst="rect">
            <a:avLst/>
          </a:prstGeom>
          <a:solidFill>
            <a:srgbClr val="ABCE25"/>
          </a:solidFill>
          <a:ln>
            <a:solidFill>
              <a:srgbClr val="ABCE25"/>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115000"/>
              </a:lnSpc>
            </a:pPr>
            <a:r>
              <a:rPr lang="fr-FR" sz="900" b="1" dirty="0" smtClean="0">
                <a:solidFill>
                  <a:schemeClr val="bg1"/>
                </a:solidFill>
                <a:ea typeface="Times New Roman"/>
                <a:cs typeface="Times New Roman"/>
              </a:rPr>
              <a:t>PLUS PRODUIT</a:t>
            </a:r>
            <a:endParaRPr lang="fr-FR" sz="900" b="1" dirty="0">
              <a:solidFill>
                <a:schemeClr val="bg1"/>
              </a:solidFill>
              <a:ea typeface="Times New Roman"/>
              <a:cs typeface="Times New Roman"/>
            </a:endParaRPr>
          </a:p>
        </p:txBody>
      </p:sp>
      <p:sp>
        <p:nvSpPr>
          <p:cNvPr id="24" name="Rectangle 2"/>
          <p:cNvSpPr>
            <a:spLocks noChangeArrowheads="1"/>
          </p:cNvSpPr>
          <p:nvPr/>
        </p:nvSpPr>
        <p:spPr bwMode="auto">
          <a:xfrm>
            <a:off x="5301208" y="9038874"/>
            <a:ext cx="1373081" cy="27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fr-FR" sz="900" b="1" dirty="0" smtClean="0">
              <a:latin typeface="Calibri" pitchFamily="34" charset="0"/>
              <a:ea typeface="Times New Roman" pitchFamily="18" charset="0"/>
              <a:cs typeface="Times New Roman" pitchFamily="18" charset="0"/>
            </a:endParaRPr>
          </a:p>
        </p:txBody>
      </p:sp>
      <p:sp>
        <p:nvSpPr>
          <p:cNvPr id="26" name="Rectangle 2"/>
          <p:cNvSpPr>
            <a:spLocks noChangeArrowheads="1"/>
          </p:cNvSpPr>
          <p:nvPr/>
        </p:nvSpPr>
        <p:spPr bwMode="auto">
          <a:xfrm>
            <a:off x="3933056" y="9057456"/>
            <a:ext cx="1373081" cy="27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fr-FR" sz="900" b="1" dirty="0" smtClean="0">
              <a:latin typeface="Calibri" pitchFamily="34" charset="0"/>
              <a:ea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281</Words>
  <Application>Microsoft Office PowerPoint</Application>
  <PresentationFormat>A4 Paper (210x297 mm)</PresentationFormat>
  <Paragraphs>52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XXX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Florin</dc:creator>
  <cp:lastModifiedBy>Florin</cp:lastModifiedBy>
  <cp:revision>15</cp:revision>
  <dcterms:created xsi:type="dcterms:W3CDTF">2015-01-12T13:00:08Z</dcterms:created>
  <dcterms:modified xsi:type="dcterms:W3CDTF">2015-12-10T11:27:17Z</dcterms:modified>
</cp:coreProperties>
</file>