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8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0B1FB-DA4C-47EE-BC0C-ED3B9A6C569F}" type="datetimeFigureOut">
              <a:rPr lang="ro-RO" smtClean="0"/>
              <a:pPr/>
              <a:t>05.01.2016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0F5-6E43-4FAE-8476-8B3069767E72}" type="slidenum">
              <a:rPr lang="ro-RO" smtClean="0"/>
              <a:pPr/>
              <a:t>‹N°›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 descr="AM 4563 ST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0648" y="839543"/>
            <a:ext cx="2852936" cy="1783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" name="Rectangle 91"/>
          <p:cNvSpPr/>
          <p:nvPr/>
        </p:nvSpPr>
        <p:spPr>
          <a:xfrm>
            <a:off x="5301208" y="8768607"/>
            <a:ext cx="1373081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 MONTE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005064" y="8769424"/>
            <a:ext cx="1152128" cy="144016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PRODUIT LIVRE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grpSp>
        <p:nvGrpSpPr>
          <p:cNvPr id="22" name="Groupe 5"/>
          <p:cNvGrpSpPr/>
          <p:nvPr/>
        </p:nvGrpSpPr>
        <p:grpSpPr>
          <a:xfrm>
            <a:off x="4130191" y="2972237"/>
            <a:ext cx="1621957" cy="332703"/>
            <a:chOff x="-3502416" y="3540180"/>
            <a:chExt cx="3913934" cy="907995"/>
          </a:xfrm>
        </p:grpSpPr>
        <p:pic>
          <p:nvPicPr>
            <p:cNvPr id="23" name="Picture 2" descr="C:\Users\zdherrma\Dropbox\00 SU-Projet LDD\LDD_Partage\04 LDD-Chantiers\01 Concept\00 Templates Fiches Produits Système U\00 pictos tract\VF\Pictos JPEG\a monter.jpg"/>
            <p:cNvPicPr>
              <a:picLocks noChangeAspect="1" noChangeArrowheads="1"/>
            </p:cNvPicPr>
            <p:nvPr/>
          </p:nvPicPr>
          <p:blipFill>
            <a:blip r:embed="rId3" cstate="print"/>
            <a:srcRect r="47456"/>
            <a:stretch>
              <a:fillRect/>
            </a:stretch>
          </p:blipFill>
          <p:spPr bwMode="auto">
            <a:xfrm>
              <a:off x="-2368675" y="3540180"/>
              <a:ext cx="1251942" cy="885823"/>
            </a:xfrm>
            <a:prstGeom prst="rect">
              <a:avLst/>
            </a:prstGeom>
            <a:noFill/>
          </p:spPr>
        </p:pic>
        <p:pic>
          <p:nvPicPr>
            <p:cNvPr id="24" name="Picture 3" descr="C:\Users\zdherrma\Dropbox\00 SU-Projet LDD\LDD_Partage\04 LDD-Chantiers\01 Concept\00 Templates Fiches Produits Système U\00 pictos tract\VF\Pictos JPEG\Bois a traiter.jpg"/>
            <p:cNvPicPr>
              <a:picLocks noChangeAspect="1" noChangeArrowheads="1"/>
            </p:cNvPicPr>
            <p:nvPr/>
          </p:nvPicPr>
          <p:blipFill>
            <a:blip r:embed="rId4" cstate="print"/>
            <a:srcRect r="55652"/>
            <a:stretch>
              <a:fillRect/>
            </a:stretch>
          </p:blipFill>
          <p:spPr bwMode="auto">
            <a:xfrm>
              <a:off x="-3502416" y="3546814"/>
              <a:ext cx="1064594" cy="901361"/>
            </a:xfrm>
            <a:prstGeom prst="rect">
              <a:avLst/>
            </a:prstGeom>
            <a:noFill/>
          </p:spPr>
        </p:pic>
        <p:pic>
          <p:nvPicPr>
            <p:cNvPr id="25" name="Picture 5" descr="C:\Users\zdherrma\Dropbox\00 SU-Projet LDD\LDD_Partage\04 LDD-Chantiers\01 Concept\00 Templates Fiches Produits Système U\00 pictos tract\VF\Pictos JPEG\Montage.jpg"/>
            <p:cNvPicPr>
              <a:picLocks noChangeAspect="1" noChangeArrowheads="1"/>
            </p:cNvPicPr>
            <p:nvPr/>
          </p:nvPicPr>
          <p:blipFill>
            <a:blip r:embed="rId5" cstate="print"/>
            <a:srcRect r="50872"/>
            <a:stretch>
              <a:fillRect/>
            </a:stretch>
          </p:blipFill>
          <p:spPr bwMode="auto">
            <a:xfrm>
              <a:off x="-886239" y="3562351"/>
              <a:ext cx="1297757" cy="885824"/>
            </a:xfrm>
            <a:prstGeom prst="rect">
              <a:avLst/>
            </a:prstGeom>
            <a:noFill/>
          </p:spPr>
        </p:pic>
      </p:grp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4076700" y="1065212"/>
            <a:ext cx="2520000" cy="11514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b="1" u="sng" dirty="0" smtClean="0"/>
              <a:t>Auvent  </a:t>
            </a:r>
            <a:r>
              <a:rPr lang="fr-FR" sz="1400" b="1" u="sng" dirty="0" err="1" smtClean="0"/>
              <a:t>monopente</a:t>
            </a:r>
            <a:endParaRPr lang="fr-FR" sz="1400" b="1" u="sng" dirty="0" smtClean="0"/>
          </a:p>
          <a:p>
            <a:pPr algn="ctr"/>
            <a:r>
              <a:rPr lang="fr-FR" sz="1400" b="1" u="sng" dirty="0" smtClean="0"/>
              <a:t> ( pente 12° ) adossant en section 120 x 120 mm</a:t>
            </a:r>
            <a:endParaRPr lang="ro-RO" sz="1400" dirty="0" smtClean="0"/>
          </a:p>
          <a:p>
            <a:pPr algn="ctr"/>
            <a:r>
              <a:rPr lang="fr-FR" sz="1400" dirty="0" smtClean="0"/>
              <a:t> </a:t>
            </a:r>
            <a:endParaRPr lang="ro-RO" sz="1400" dirty="0" smtClean="0"/>
          </a:p>
          <a:p>
            <a:pPr algn="ctr"/>
            <a:r>
              <a:rPr lang="fr-FR" sz="1400" b="1" dirty="0" smtClean="0"/>
              <a:t>Réf. AM 4563 STL</a:t>
            </a:r>
            <a:endParaRPr lang="ro-RO" sz="1400" dirty="0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4076701" y="3873501"/>
            <a:ext cx="2520950" cy="223202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- Produit fabriqué en FRANCE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-Poteaux livrés avec platine métallique à fixer au sol dur.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-Assemblage avec tenon et mortaise et tourillons. Usinages sur centre en commande numérique.</a:t>
            </a:r>
          </a:p>
          <a:p>
            <a:pPr>
              <a:lnSpc>
                <a:spcPct val="115000"/>
              </a:lnSpc>
            </a:pPr>
            <a:r>
              <a:rPr lang="fr-FR" sz="1100" dirty="0" smtClean="0">
                <a:ea typeface="Calibri"/>
                <a:cs typeface="Times New Roman"/>
              </a:rPr>
              <a:t>  </a:t>
            </a:r>
          </a:p>
          <a:p>
            <a:pPr>
              <a:lnSpc>
                <a:spcPct val="115000"/>
              </a:lnSpc>
            </a:pPr>
            <a:endParaRPr lang="fr-FR" sz="1100" dirty="0" smtClean="0">
              <a:ea typeface="Calibri"/>
              <a:cs typeface="Times New Roman"/>
            </a:endParaRPr>
          </a:p>
          <a:p>
            <a:pPr marL="82550" lvl="0" indent="-8255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076700" y="6392864"/>
            <a:ext cx="2520950" cy="2180175"/>
          </a:xfrm>
          <a:prstGeom prst="rect">
            <a:avLst/>
          </a:prstGeom>
          <a:noFill/>
          <a:ln w="31750">
            <a:solidFill>
              <a:srgbClr val="ABCE25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r>
              <a:rPr lang="fr-FR" sz="1100" dirty="0" smtClean="0">
                <a:ea typeface="Calibri" pitchFamily="34" charset="0"/>
                <a:cs typeface="Times New Roman" pitchFamily="18" charset="0"/>
              </a:rPr>
              <a:t>A installer sur dalle béton</a:t>
            </a:r>
          </a:p>
          <a:p>
            <a:pPr marL="82550" marR="0" lvl="0" indent="-825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alibri" pitchFamily="34" charset="0"/>
              <a:buChar char="-"/>
              <a:tabLst/>
            </a:pPr>
            <a:endParaRPr lang="fr-FR" sz="1100" dirty="0" smtClean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30" name="Image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42"/>
          <a:stretch>
            <a:fillRect/>
          </a:stretch>
        </p:blipFill>
        <p:spPr bwMode="auto">
          <a:xfrm>
            <a:off x="4471341" y="128588"/>
            <a:ext cx="1804697" cy="82019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1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23521"/>
              </p:ext>
            </p:extLst>
          </p:nvPr>
        </p:nvGraphicFramePr>
        <p:xfrm>
          <a:off x="260648" y="3440832"/>
          <a:ext cx="3456681" cy="6012110"/>
        </p:xfrm>
        <a:graphic>
          <a:graphicData uri="http://schemas.openxmlformats.org/drawingml/2006/table">
            <a:tbl>
              <a:tblPr/>
              <a:tblGrid>
                <a:gridCol w="3456681"/>
              </a:tblGrid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DIMENSIONS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16908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</a:t>
                      </a:r>
                      <a:r>
                        <a:rPr lang="fr-FR" sz="900" dirty="0" err="1" smtClean="0">
                          <a:latin typeface="Arial"/>
                          <a:ea typeface="Times New Roman"/>
                        </a:rPr>
                        <a:t>ext</a:t>
                      </a: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. au sol : 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3 900 x 5 860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brute au sol :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22,85 m²    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passage 	</a:t>
                      </a:r>
                      <a:r>
                        <a:rPr lang="fr-FR" sz="900" baseline="0" dirty="0" smtClean="0">
                          <a:latin typeface="Arial"/>
                          <a:ea typeface="Times New Roman"/>
                        </a:rPr>
                        <a:t>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2 200 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Hauteur totale	 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3 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ro-RO" sz="1050" b="1" dirty="0" smtClean="0"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5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mm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 marL="2247900" indent="-2247900"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Débords de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fr-FR" sz="900" b="1" baseline="0" dirty="0" smtClean="0">
                          <a:latin typeface="Arial"/>
                          <a:ea typeface="Times New Roman"/>
                        </a:rPr>
                        <a:t>            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600 / 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à l’égout  (chevron)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 et 230 mm </a:t>
                      </a:r>
                      <a:r>
                        <a:rPr lang="fr-FR" sz="1050" dirty="0" smtClean="0">
                          <a:latin typeface="Arial"/>
                          <a:ea typeface="Times New Roman"/>
                        </a:rPr>
                        <a:t>en pignon (panne)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300" dirty="0" smtClean="0">
                          <a:latin typeface="Arial"/>
                          <a:ea typeface="Times New Roman"/>
                        </a:rPr>
                        <a:t> </a:t>
                      </a:r>
                      <a:endParaRPr lang="ro-RO" sz="9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Dimensions couverture toit :</a:t>
                      </a:r>
                      <a:r>
                        <a:rPr lang="fr-FR" sz="900" b="1" dirty="0" smtClean="0">
                          <a:latin typeface="Arial"/>
                          <a:ea typeface="Times New Roman"/>
                        </a:rPr>
                        <a:t>	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4 500 x 6 320 mm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900" dirty="0" smtClean="0">
                          <a:latin typeface="Arial"/>
                          <a:ea typeface="Times New Roman"/>
                        </a:rPr>
                        <a:t>Surface projetée au sol:                  </a:t>
                      </a:r>
                      <a:r>
                        <a:rPr lang="fr-FR" sz="1050" b="1" dirty="0" smtClean="0">
                          <a:latin typeface="Arial"/>
                          <a:ea typeface="Times New Roman"/>
                        </a:rPr>
                        <a:t>  28,44 m²</a:t>
                      </a:r>
                      <a:endParaRPr lang="ro-RO" sz="900" dirty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7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900" b="1" dirty="0" smtClean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endParaRPr lang="fr-FR" sz="9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CE25"/>
                    </a:solidFill>
                  </a:tcPr>
                </a:tc>
              </a:tr>
              <a:tr h="3932104">
                <a:tc>
                  <a:txBody>
                    <a:bodyPr/>
                    <a:lstStyle/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Structure : 	3 poteaux en épicéa du nord contrecollé, traité insecticide et fongicide CTBP+ incolore, raboté 4 faces et chanfreiné. Humidité max.: 15 %. Section 120 x 120 mm.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 1 panne en bois de charpente (épicéa ou sapin massif), séché, raboté et traité insecticide et fongicide CTBP+ incolore, classe de résistance C24 assemblés avec liens en bois. Section 80 x 160 mm. Bois certifié PEFC.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1 poutre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muraillère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en bois de charpente (épicéa ou sapin massif), séché, raboté et traité insecticide et fongicide CTBP+ incolore, classe de résistance C24. Section 120 x 45 mm. 3 sablières transversales en bois de charpente (épicéa ou sapin massif), séché, raboté et traité insecticide et fongicide CTBP+ incolore, classe de résistance C24 avec sabots métalliques côté mur. Section 120 x 45 mm. 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baseline="0" dirty="0" smtClean="0">
                          <a:latin typeface="Times New Roman"/>
                          <a:ea typeface="Times New Roman"/>
                        </a:rPr>
                        <a:t>                               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Poteaux livrés avec platine métallique à fixer au sol </a:t>
                      </a:r>
                      <a:r>
                        <a:rPr lang="fr-FR" sz="800" dirty="0" err="1" smtClean="0">
                          <a:latin typeface="Times New Roman"/>
                          <a:ea typeface="Times New Roman"/>
                        </a:rPr>
                        <a:t>dur.System</a:t>
                      </a: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de fixation contre le mur non-fourni.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Chevrons et entretoises : 	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                                    Bois de charpente en épicéa / sapin massif, séché, raboté et traité insecticide et	fongicide CTBP+ incolore, classe de résistance C24 ; section 120 x 45 mm. Entretoises en section 95 x 45 mm.</a:t>
                      </a:r>
                    </a:p>
                    <a:p>
                      <a:pPr marL="893445" marR="304800" indent="-895350" algn="just">
                        <a:spcAft>
                          <a:spcPts val="0"/>
                        </a:spcAft>
                      </a:pP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COLIS  Dimension du colis (</a:t>
                      </a:r>
                      <a:r>
                        <a:rPr lang="fr-FR" sz="800" dirty="0" err="1" smtClean="0">
                          <a:latin typeface="+mn-lt"/>
                          <a:ea typeface="Calibri"/>
                          <a:cs typeface="Times New Roman"/>
                        </a:rPr>
                        <a:t>LxPxH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)                             </a:t>
                      </a:r>
                      <a:r>
                        <a:rPr lang="fr-FR" sz="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400 x 120 x 80 cm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Poids du </a:t>
                      </a:r>
                      <a:r>
                        <a:rPr lang="fr-FR" sz="800" smtClean="0">
                          <a:latin typeface="+mn-lt"/>
                          <a:ea typeface="Calibri"/>
                          <a:cs typeface="Times New Roman"/>
                        </a:rPr>
                        <a:t>colis                                                                    580 </a:t>
                      </a:r>
                      <a:r>
                        <a:rPr lang="fr-FR" sz="800" dirty="0" smtClean="0">
                          <a:latin typeface="+mn-lt"/>
                          <a:ea typeface="Calibri"/>
                          <a:cs typeface="Times New Roman"/>
                        </a:rPr>
                        <a:t>kg</a:t>
                      </a:r>
                      <a:endParaRPr lang="fr-FR" sz="800" dirty="0" smtClean="0">
                        <a:latin typeface="Times New Roman"/>
                        <a:ea typeface="Times New Roman"/>
                      </a:endParaRPr>
                    </a:p>
                  </a:txBody>
                  <a:tcPr marL="34545" marR="345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140968" y="1424608"/>
            <a:ext cx="64851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3,4 m</a:t>
            </a:r>
          </a:p>
        </p:txBody>
      </p:sp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404664" y="2720752"/>
            <a:ext cx="609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4,5 m</a:t>
            </a:r>
          </a:p>
        </p:txBody>
      </p:sp>
      <p:sp>
        <p:nvSpPr>
          <p:cNvPr id="34" name="Rectangle 11"/>
          <p:cNvSpPr>
            <a:spLocks noChangeArrowheads="1"/>
          </p:cNvSpPr>
          <p:nvPr/>
        </p:nvSpPr>
        <p:spPr bwMode="auto">
          <a:xfrm>
            <a:off x="2060848" y="2432720"/>
            <a:ext cx="575915" cy="292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9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6,32 m</a:t>
            </a:r>
          </a:p>
        </p:txBody>
      </p:sp>
      <p:cxnSp>
        <p:nvCxnSpPr>
          <p:cNvPr id="36" name="AutoShape 11"/>
          <p:cNvCxnSpPr>
            <a:cxnSpLocks noChangeShapeType="1"/>
          </p:cNvCxnSpPr>
          <p:nvPr/>
        </p:nvCxnSpPr>
        <p:spPr bwMode="auto">
          <a:xfrm flipV="1">
            <a:off x="3212976" y="776536"/>
            <a:ext cx="0" cy="1296144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7" name="AutoShape 11"/>
          <p:cNvCxnSpPr>
            <a:cxnSpLocks noChangeShapeType="1"/>
          </p:cNvCxnSpPr>
          <p:nvPr/>
        </p:nvCxnSpPr>
        <p:spPr bwMode="auto">
          <a:xfrm>
            <a:off x="332656" y="2432720"/>
            <a:ext cx="792088" cy="36004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38" name="AutoShape 11"/>
          <p:cNvCxnSpPr>
            <a:cxnSpLocks noChangeShapeType="1"/>
          </p:cNvCxnSpPr>
          <p:nvPr/>
        </p:nvCxnSpPr>
        <p:spPr bwMode="auto">
          <a:xfrm flipV="1">
            <a:off x="1052736" y="2144688"/>
            <a:ext cx="2016224" cy="64807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4076700" y="6248401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CONSEILS</a:t>
            </a:r>
            <a:r>
              <a:rPr lang="fr-FR" sz="900" b="1" baseline="0" dirty="0" smtClean="0">
                <a:solidFill>
                  <a:schemeClr val="bg1"/>
                </a:solidFill>
                <a:ea typeface="Times New Roman"/>
                <a:cs typeface="Times New Roman"/>
              </a:rPr>
              <a:t> DE MISE EN SERVICE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076700" y="3729040"/>
            <a:ext cx="2520280" cy="144000"/>
          </a:xfrm>
          <a:prstGeom prst="rect">
            <a:avLst/>
          </a:prstGeom>
          <a:solidFill>
            <a:srgbClr val="ABCE25"/>
          </a:solidFill>
          <a:ln>
            <a:solidFill>
              <a:srgbClr val="ABCE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ctr"/>
          <a:lstStyle/>
          <a:p>
            <a:pPr algn="ctr">
              <a:lnSpc>
                <a:spcPct val="115000"/>
              </a:lnSpc>
            </a:pPr>
            <a:r>
              <a:rPr lang="fr-FR" sz="9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PLUS PRODUIT</a:t>
            </a:r>
            <a:endParaRPr lang="fr-FR" sz="900" b="1" dirty="0">
              <a:solidFill>
                <a:schemeClr val="bg1"/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63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Florin</dc:creator>
  <cp:lastModifiedBy>util-ssl1</cp:lastModifiedBy>
  <cp:revision>48</cp:revision>
  <dcterms:created xsi:type="dcterms:W3CDTF">2015-01-12T13:00:08Z</dcterms:created>
  <dcterms:modified xsi:type="dcterms:W3CDTF">2016-01-05T08:24:41Z</dcterms:modified>
</cp:coreProperties>
</file>