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5613" cy="99441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50" d="100"/>
          <a:sy n="150" d="100"/>
        </p:scale>
        <p:origin x="1452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2914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3044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037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260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09739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433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90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87155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0575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769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2021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F6354-6756-4E8B-AF53-3E35D57AF32B}" type="datetimeFigureOut">
              <a:rPr lang="fr-FR" smtClean="0"/>
              <a:t>02/12/2020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57BB1-3A81-4A3C-BE86-40D2C84426E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68663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C2266749-BF60-45A4-869F-6988828A62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96376" y="4764659"/>
            <a:ext cx="2016224" cy="3470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ro-RO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fr-FR" sz="1200" b="1" dirty="0">
                <a:latin typeface="Calibri" pitchFamily="34" charset="0"/>
                <a:ea typeface="Times New Roman" pitchFamily="18" charset="0"/>
                <a:cs typeface="Times New Roman" pitchFamily="18" charset="0"/>
              </a:rPr>
              <a:t>Photo non contractuelle</a:t>
            </a:r>
          </a:p>
        </p:txBody>
      </p:sp>
      <p:sp>
        <p:nvSpPr>
          <p:cNvPr id="12" name="Rectangle 11"/>
          <p:cNvSpPr/>
          <p:nvPr/>
        </p:nvSpPr>
        <p:spPr>
          <a:xfrm>
            <a:off x="0" y="-1"/>
            <a:ext cx="1674174" cy="158724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90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ZoneTexte 14"/>
          <p:cNvSpPr txBox="1"/>
          <p:nvPr/>
        </p:nvSpPr>
        <p:spPr>
          <a:xfrm>
            <a:off x="1683739" y="1015661"/>
            <a:ext cx="482990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ABRI THERMABRI DOUBLE PENTE – BOIS THERMOCHAUFFE</a:t>
            </a:r>
            <a:endParaRPr lang="fr-FR" sz="1400" b="1" dirty="0"/>
          </a:p>
        </p:txBody>
      </p:sp>
      <p:sp>
        <p:nvSpPr>
          <p:cNvPr id="16" name="ZoneTexte 15"/>
          <p:cNvSpPr txBox="1"/>
          <p:nvPr/>
        </p:nvSpPr>
        <p:spPr>
          <a:xfrm>
            <a:off x="1678791" y="1279466"/>
            <a:ext cx="46679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MADRIERS </a:t>
            </a:r>
            <a:r>
              <a:rPr lang="fr-FR" sz="1400" dirty="0" smtClean="0"/>
              <a:t>28MM – </a:t>
            </a:r>
            <a:r>
              <a:rPr lang="fr-FR" sz="1400" dirty="0"/>
              <a:t>SANS PLANCHER –  </a:t>
            </a:r>
            <a:r>
              <a:rPr lang="fr-FR" sz="1400" dirty="0" smtClean="0"/>
              <a:t>BAC ACIER</a:t>
            </a:r>
            <a:endParaRPr lang="fr-FR" sz="1400" dirty="0"/>
          </a:p>
        </p:txBody>
      </p:sp>
      <p:cxnSp>
        <p:nvCxnSpPr>
          <p:cNvPr id="18" name="Connecteur droit 17"/>
          <p:cNvCxnSpPr/>
          <p:nvPr/>
        </p:nvCxnSpPr>
        <p:spPr>
          <a:xfrm>
            <a:off x="1680030" y="1583001"/>
            <a:ext cx="4090087" cy="0"/>
          </a:xfrm>
          <a:prstGeom prst="line">
            <a:avLst/>
          </a:prstGeom>
          <a:ln w="2540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/>
          <p:cNvSpPr txBox="1"/>
          <p:nvPr/>
        </p:nvSpPr>
        <p:spPr>
          <a:xfrm>
            <a:off x="-158835" y="1627501"/>
            <a:ext cx="17150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600" b="1" dirty="0" smtClean="0"/>
              <a:t>THA 2421.02 T</a:t>
            </a:r>
            <a:endParaRPr lang="fr-FR" sz="1600" b="1" dirty="0"/>
          </a:p>
        </p:txBody>
      </p:sp>
      <p:sp>
        <p:nvSpPr>
          <p:cNvPr id="20" name="Rectangle 19"/>
          <p:cNvSpPr/>
          <p:nvPr/>
        </p:nvSpPr>
        <p:spPr>
          <a:xfrm>
            <a:off x="159939" y="2025642"/>
            <a:ext cx="2714738" cy="25626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/>
              <a:t>DIMENSIONS</a:t>
            </a:r>
            <a:endParaRPr lang="fr-FR" sz="1400" b="1" dirty="0"/>
          </a:p>
        </p:txBody>
      </p:sp>
      <p:sp>
        <p:nvSpPr>
          <p:cNvPr id="21" name="Rectangle 20"/>
          <p:cNvSpPr/>
          <p:nvPr/>
        </p:nvSpPr>
        <p:spPr>
          <a:xfrm>
            <a:off x="172131" y="2305349"/>
            <a:ext cx="2698788" cy="2599659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ZoneTexte 23"/>
          <p:cNvSpPr txBox="1"/>
          <p:nvPr/>
        </p:nvSpPr>
        <p:spPr>
          <a:xfrm>
            <a:off x="117596" y="2308008"/>
            <a:ext cx="3137668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- </a:t>
            </a:r>
            <a:r>
              <a:rPr lang="fr-FR" sz="1200" dirty="0" smtClean="0"/>
              <a:t>Hors tout :	              2,73 x 2,79 m</a:t>
            </a:r>
          </a:p>
          <a:p>
            <a:r>
              <a:rPr lang="fr-FR" sz="1200" dirty="0" smtClean="0"/>
              <a:t>- Sol :                               2,35 x 2,15 m</a:t>
            </a:r>
          </a:p>
          <a:p>
            <a:r>
              <a:rPr lang="fr-FR" sz="1200" dirty="0"/>
              <a:t>- </a:t>
            </a:r>
            <a:r>
              <a:rPr lang="fr-FR" sz="1200" dirty="0" smtClean="0"/>
              <a:t>Intérieures :                 2,31 </a:t>
            </a:r>
            <a:r>
              <a:rPr lang="fr-FR" sz="1200" dirty="0"/>
              <a:t>x </a:t>
            </a:r>
            <a:r>
              <a:rPr lang="fr-FR" sz="1200" dirty="0" smtClean="0"/>
              <a:t>2,11 m</a:t>
            </a:r>
          </a:p>
          <a:p>
            <a:r>
              <a:rPr lang="fr-FR" sz="1200" dirty="0" smtClean="0"/>
              <a:t>- Hauteur faitage :         2,31 m</a:t>
            </a:r>
          </a:p>
          <a:p>
            <a:r>
              <a:rPr lang="fr-FR" sz="1200" dirty="0" smtClean="0"/>
              <a:t>- Hauteur paroi :            2,05 m</a:t>
            </a:r>
          </a:p>
          <a:p>
            <a:endParaRPr lang="fr-FR" sz="1200" dirty="0" smtClean="0"/>
          </a:p>
          <a:p>
            <a:r>
              <a:rPr lang="fr-FR" sz="1200" dirty="0" smtClean="0"/>
              <a:t>- Porte : 2 vantaux avec vitrage PVC</a:t>
            </a:r>
          </a:p>
          <a:p>
            <a:r>
              <a:rPr lang="fr-FR" sz="1200" dirty="0"/>
              <a:t> </a:t>
            </a:r>
            <a:r>
              <a:rPr lang="fr-FR" sz="1200" dirty="0" smtClean="0"/>
              <a:t>              dimensions  1,60 x 1,82 m</a:t>
            </a:r>
          </a:p>
          <a:p>
            <a:endParaRPr lang="fr-FR" sz="1200" dirty="0" smtClean="0"/>
          </a:p>
          <a:p>
            <a:r>
              <a:rPr lang="fr-FR" sz="1200" dirty="0" smtClean="0"/>
              <a:t>- Surface utile :               </a:t>
            </a:r>
            <a:r>
              <a:rPr lang="fr-FR" sz="1200" dirty="0"/>
              <a:t> </a:t>
            </a:r>
            <a:r>
              <a:rPr lang="fr-FR" sz="1200" dirty="0" smtClean="0"/>
              <a:t>4,87 m2</a:t>
            </a:r>
          </a:p>
          <a:p>
            <a:r>
              <a:rPr lang="fr-FR" sz="1200" dirty="0" smtClean="0"/>
              <a:t>- Surface extérieure :      7,62 m2</a:t>
            </a:r>
          </a:p>
          <a:p>
            <a:r>
              <a:rPr lang="fr-FR" sz="1200" dirty="0"/>
              <a:t>  </a:t>
            </a:r>
            <a:r>
              <a:rPr lang="fr-FR" sz="1200" dirty="0" smtClean="0"/>
              <a:t> hors tout </a:t>
            </a:r>
          </a:p>
          <a:p>
            <a:r>
              <a:rPr lang="fr-FR" sz="1200" dirty="0" smtClean="0"/>
              <a:t>- Emprise au sol :            5,05 m2</a:t>
            </a:r>
            <a:endParaRPr lang="fr-FR" sz="1200" dirty="0"/>
          </a:p>
        </p:txBody>
      </p:sp>
      <p:sp>
        <p:nvSpPr>
          <p:cNvPr id="25" name="Rectangle 24"/>
          <p:cNvSpPr/>
          <p:nvPr/>
        </p:nvSpPr>
        <p:spPr>
          <a:xfrm>
            <a:off x="156180" y="4988775"/>
            <a:ext cx="3830933" cy="21629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/>
              <a:t>CARACTERISTIQUES</a:t>
            </a:r>
            <a:endParaRPr lang="fr-FR" sz="1400" b="1" dirty="0"/>
          </a:p>
        </p:txBody>
      </p:sp>
      <p:sp>
        <p:nvSpPr>
          <p:cNvPr id="26" name="Rectangle 25"/>
          <p:cNvSpPr/>
          <p:nvPr/>
        </p:nvSpPr>
        <p:spPr>
          <a:xfrm>
            <a:off x="168373" y="5220560"/>
            <a:ext cx="3788260" cy="2809824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5373565" y="5070261"/>
            <a:ext cx="1373081" cy="144000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00" b="1" dirty="0"/>
              <a:t>PRODUIT </a:t>
            </a:r>
            <a:r>
              <a:rPr lang="fr-FR" sz="1100" b="1" dirty="0" smtClean="0"/>
              <a:t> </a:t>
            </a:r>
            <a:r>
              <a:rPr lang="fr-FR" sz="1100" b="1" dirty="0"/>
              <a:t>MONTE</a:t>
            </a:r>
          </a:p>
        </p:txBody>
      </p:sp>
      <p:sp>
        <p:nvSpPr>
          <p:cNvPr id="28" name="Rectangle 27"/>
          <p:cNvSpPr/>
          <p:nvPr/>
        </p:nvSpPr>
        <p:spPr>
          <a:xfrm>
            <a:off x="4077421" y="5071078"/>
            <a:ext cx="1152128" cy="144016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fr-FR" sz="1100" b="1" dirty="0" smtClean="0"/>
              <a:t>PRODUIT LIVRE</a:t>
            </a:r>
            <a:endParaRPr lang="fr-FR" sz="1100" b="1" dirty="0"/>
          </a:p>
        </p:txBody>
      </p:sp>
      <p:sp>
        <p:nvSpPr>
          <p:cNvPr id="29" name="Rectangle 28"/>
          <p:cNvSpPr/>
          <p:nvPr/>
        </p:nvSpPr>
        <p:spPr>
          <a:xfrm>
            <a:off x="4077421" y="5256690"/>
            <a:ext cx="12057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3760161074469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65229" y="5653513"/>
            <a:ext cx="2714738" cy="25626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/>
              <a:t>COLIS</a:t>
            </a:r>
            <a:endParaRPr lang="fr-FR" sz="1400" b="1" dirty="0"/>
          </a:p>
        </p:txBody>
      </p:sp>
      <p:sp>
        <p:nvSpPr>
          <p:cNvPr id="32" name="Rectangle 31"/>
          <p:cNvSpPr/>
          <p:nvPr/>
        </p:nvSpPr>
        <p:spPr>
          <a:xfrm>
            <a:off x="4077421" y="5930223"/>
            <a:ext cx="2698788" cy="718861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3" name="Rectangle 32"/>
          <p:cNvSpPr/>
          <p:nvPr/>
        </p:nvSpPr>
        <p:spPr>
          <a:xfrm>
            <a:off x="0" y="8216614"/>
            <a:ext cx="5150544" cy="1689386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bg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053037" y="6788527"/>
            <a:ext cx="2726930" cy="260119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 dirty="0" smtClean="0"/>
              <a:t>CONSEILS / MISE EN SERVICE</a:t>
            </a:r>
            <a:endParaRPr lang="fr-FR" sz="1400" b="1" dirty="0"/>
          </a:p>
        </p:txBody>
      </p:sp>
      <p:sp>
        <p:nvSpPr>
          <p:cNvPr id="39" name="Rectangle 38"/>
          <p:cNvSpPr/>
          <p:nvPr/>
        </p:nvSpPr>
        <p:spPr>
          <a:xfrm>
            <a:off x="4065229" y="7056897"/>
            <a:ext cx="2698788" cy="989389"/>
          </a:xfrm>
          <a:prstGeom prst="rect">
            <a:avLst/>
          </a:prstGeom>
          <a:noFill/>
          <a:ln w="254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ZoneTexte 39"/>
          <p:cNvSpPr txBox="1"/>
          <p:nvPr/>
        </p:nvSpPr>
        <p:spPr>
          <a:xfrm>
            <a:off x="119605" y="5167166"/>
            <a:ext cx="374908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-</a:t>
            </a:r>
            <a:r>
              <a:rPr lang="fr-FR" sz="1400" b="1" dirty="0" smtClean="0"/>
              <a:t> </a:t>
            </a:r>
            <a:r>
              <a:rPr lang="fr-FR" sz="1200" b="1" u="sng" dirty="0" smtClean="0"/>
              <a:t>Matière</a:t>
            </a:r>
            <a:r>
              <a:rPr lang="fr-FR" sz="1200" b="1" dirty="0" smtClean="0"/>
              <a:t> </a:t>
            </a:r>
            <a:r>
              <a:rPr lang="fr-FR" sz="1200" dirty="0" smtClean="0"/>
              <a:t>: </a:t>
            </a:r>
            <a:r>
              <a:rPr lang="fr-FR" sz="1200" b="1" dirty="0" smtClean="0">
                <a:latin typeface="+mn-lt"/>
                <a:ea typeface="Calibri"/>
                <a:cs typeface="Times New Roman"/>
              </a:rPr>
              <a:t>Epicéa </a:t>
            </a:r>
            <a:r>
              <a:rPr lang="fr-FR" sz="1200" b="1" baseline="0" dirty="0" smtClean="0">
                <a:latin typeface="+mn-lt"/>
                <a:ea typeface="Calibri"/>
                <a:cs typeface="Times New Roman"/>
              </a:rPr>
              <a:t>traité très haute température à 215°C  sans aucun ajout de produit de synthèse.</a:t>
            </a:r>
          </a:p>
          <a:p>
            <a:r>
              <a:rPr lang="fr-FR" sz="1200" b="1" baseline="0" dirty="0" smtClean="0">
                <a:latin typeface="+mn-lt"/>
                <a:ea typeface="Calibri"/>
                <a:cs typeface="Times New Roman"/>
              </a:rPr>
              <a:t>Epicéa massif traité classe II pour la structure des panneaux et  la charpente</a:t>
            </a:r>
            <a:endParaRPr lang="fr-FR" sz="1200" dirty="0"/>
          </a:p>
        </p:txBody>
      </p:sp>
      <p:sp>
        <p:nvSpPr>
          <p:cNvPr id="41" name="ZoneTexte 40"/>
          <p:cNvSpPr txBox="1"/>
          <p:nvPr/>
        </p:nvSpPr>
        <p:spPr>
          <a:xfrm>
            <a:off x="119605" y="6009924"/>
            <a:ext cx="38370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-</a:t>
            </a:r>
            <a:r>
              <a:rPr lang="fr-FR" sz="1400" b="1" dirty="0" smtClean="0"/>
              <a:t> </a:t>
            </a:r>
            <a:r>
              <a:rPr lang="fr-FR" sz="1200" b="1" u="sng" dirty="0" smtClean="0"/>
              <a:t>Parois</a:t>
            </a:r>
            <a:r>
              <a:rPr lang="fr-FR" sz="1200" b="1" dirty="0" smtClean="0"/>
              <a:t> : </a:t>
            </a:r>
            <a:r>
              <a:rPr lang="fr-FR" sz="1200" b="1" dirty="0" smtClean="0">
                <a:ea typeface="Calibri"/>
                <a:cs typeface="Times New Roman"/>
              </a:rPr>
              <a:t>Madriers </a:t>
            </a:r>
            <a:r>
              <a:rPr lang="fr-FR" sz="1200" b="1" dirty="0">
                <a:ea typeface="Calibri"/>
                <a:cs typeface="Times New Roman"/>
              </a:rPr>
              <a:t>rabotés avec rainure et languette épaisseur 28 mm fixée sur ossature section </a:t>
            </a:r>
            <a:r>
              <a:rPr lang="fr-FR" sz="1200" b="1" dirty="0" smtClean="0">
                <a:ea typeface="Calibri"/>
                <a:cs typeface="Times New Roman"/>
              </a:rPr>
              <a:t>45 </a:t>
            </a:r>
            <a:r>
              <a:rPr lang="fr-FR" sz="1200" b="1" dirty="0">
                <a:ea typeface="Calibri"/>
                <a:cs typeface="Times New Roman"/>
              </a:rPr>
              <a:t>x 95 </a:t>
            </a:r>
            <a:r>
              <a:rPr lang="fr-FR" sz="1200" b="1" dirty="0" smtClean="0">
                <a:ea typeface="Calibri"/>
                <a:cs typeface="Times New Roman"/>
              </a:rPr>
              <a:t>mm</a:t>
            </a:r>
            <a:r>
              <a:rPr lang="fr-FR" sz="1200" b="1" dirty="0" smtClean="0"/>
              <a:t> </a:t>
            </a:r>
            <a:endParaRPr lang="fr-FR" sz="1200" dirty="0"/>
          </a:p>
        </p:txBody>
      </p:sp>
      <p:sp>
        <p:nvSpPr>
          <p:cNvPr id="42" name="ZoneTexte 41"/>
          <p:cNvSpPr txBox="1"/>
          <p:nvPr/>
        </p:nvSpPr>
        <p:spPr>
          <a:xfrm>
            <a:off x="119605" y="6832098"/>
            <a:ext cx="3749082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-</a:t>
            </a:r>
            <a:r>
              <a:rPr lang="fr-FR" sz="1400" b="1" dirty="0" smtClean="0"/>
              <a:t> </a:t>
            </a:r>
            <a:r>
              <a:rPr lang="fr-FR" sz="1200" b="1" u="sng" dirty="0" smtClean="0"/>
              <a:t>Couverture</a:t>
            </a:r>
            <a:r>
              <a:rPr lang="fr-FR" sz="1200" b="1" dirty="0" smtClean="0"/>
              <a:t> : </a:t>
            </a:r>
            <a:r>
              <a:rPr lang="fr-FR" sz="1200" b="1" dirty="0"/>
              <a:t>Plaques tôle acier galvanisé S 320 GD+Z avec revêtement polyester 25 µ et THD 35 µ</a:t>
            </a:r>
            <a:endParaRPr lang="fr-FR" sz="1200" b="1" dirty="0">
              <a:ea typeface="Calibri"/>
              <a:cs typeface="Times New Roman"/>
            </a:endParaRPr>
          </a:p>
          <a:p>
            <a:endParaRPr lang="fr-FR" sz="1200" b="1" dirty="0">
              <a:ea typeface="Calibri"/>
              <a:cs typeface="Times New Roman"/>
            </a:endParaRPr>
          </a:p>
        </p:txBody>
      </p:sp>
      <p:sp>
        <p:nvSpPr>
          <p:cNvPr id="43" name="ZoneTexte 42"/>
          <p:cNvSpPr txBox="1"/>
          <p:nvPr/>
        </p:nvSpPr>
        <p:spPr>
          <a:xfrm>
            <a:off x="137893" y="6517678"/>
            <a:ext cx="3749082" cy="325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fr-FR" sz="1400" dirty="0" smtClean="0"/>
              <a:t>-</a:t>
            </a:r>
            <a:r>
              <a:rPr lang="fr-FR" sz="1400" b="1" dirty="0" smtClean="0"/>
              <a:t> </a:t>
            </a:r>
            <a:r>
              <a:rPr lang="fr-FR" sz="1200" b="1" u="sng" dirty="0" smtClean="0"/>
              <a:t>Couleur</a:t>
            </a:r>
            <a:r>
              <a:rPr lang="fr-FR" sz="1200" b="1" dirty="0" smtClean="0"/>
              <a:t> : </a:t>
            </a:r>
            <a:r>
              <a:rPr lang="fr-FR" sz="1200" b="1" dirty="0">
                <a:ea typeface="Calibri"/>
                <a:cs typeface="Times New Roman"/>
              </a:rPr>
              <a:t>Bois naturel, « brun doré »</a:t>
            </a:r>
          </a:p>
        </p:txBody>
      </p:sp>
      <p:sp>
        <p:nvSpPr>
          <p:cNvPr id="44" name="ZoneTexte 43"/>
          <p:cNvSpPr txBox="1"/>
          <p:nvPr/>
        </p:nvSpPr>
        <p:spPr>
          <a:xfrm>
            <a:off x="119605" y="7330317"/>
            <a:ext cx="3749082" cy="340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lnSpc>
                <a:spcPct val="115000"/>
              </a:lnSpc>
              <a:defRPr sz="1400"/>
            </a:lvl1pPr>
          </a:lstStyle>
          <a:p>
            <a:r>
              <a:rPr lang="fr-FR" dirty="0"/>
              <a:t>- </a:t>
            </a:r>
            <a:r>
              <a:rPr lang="fr-FR" sz="1200" b="1" u="sng" dirty="0"/>
              <a:t>Fournisseur</a:t>
            </a:r>
            <a:r>
              <a:rPr lang="fr-FR" sz="1200" b="1" dirty="0"/>
              <a:t> : FORESTA</a:t>
            </a:r>
          </a:p>
        </p:txBody>
      </p:sp>
      <p:sp>
        <p:nvSpPr>
          <p:cNvPr id="45" name="ZoneTexte 44"/>
          <p:cNvSpPr txBox="1"/>
          <p:nvPr/>
        </p:nvSpPr>
        <p:spPr>
          <a:xfrm>
            <a:off x="119605" y="7638112"/>
            <a:ext cx="3957816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fr-FR" sz="1050" dirty="0" smtClean="0"/>
              <a:t>-</a:t>
            </a:r>
            <a:r>
              <a:rPr lang="fr-FR" sz="1050" b="1" dirty="0" smtClean="0"/>
              <a:t> </a:t>
            </a:r>
            <a:r>
              <a:rPr lang="fr-FR" sz="1200" b="1" u="sng" dirty="0"/>
              <a:t>Garantie</a:t>
            </a:r>
            <a:r>
              <a:rPr lang="fr-FR" sz="1200" b="1" dirty="0"/>
              <a:t> </a:t>
            </a:r>
            <a:r>
              <a:rPr lang="fr-FR" sz="1100" b="1" dirty="0"/>
              <a:t>: 10 </a:t>
            </a:r>
            <a:r>
              <a:rPr lang="fr-FR" sz="1100" b="1" dirty="0" smtClean="0"/>
              <a:t>ans contre l’attaque d’insectes et pourrissement</a:t>
            </a:r>
            <a:endParaRPr lang="fr-FR" sz="1100" b="1" dirty="0"/>
          </a:p>
        </p:txBody>
      </p:sp>
      <p:sp>
        <p:nvSpPr>
          <p:cNvPr id="46" name="ZoneTexte 45"/>
          <p:cNvSpPr txBox="1"/>
          <p:nvPr/>
        </p:nvSpPr>
        <p:spPr>
          <a:xfrm>
            <a:off x="4005401" y="5906405"/>
            <a:ext cx="3137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- </a:t>
            </a:r>
            <a:r>
              <a:rPr lang="fr-FR" sz="1200" dirty="0" smtClean="0"/>
              <a:t>Palette  (</a:t>
            </a:r>
            <a:r>
              <a:rPr lang="fr-FR" sz="1200" dirty="0" err="1" smtClean="0"/>
              <a:t>LxPxH</a:t>
            </a:r>
            <a:r>
              <a:rPr lang="fr-FR" sz="1200" dirty="0" smtClean="0"/>
              <a:t>) :  235 x 120 x 60 cm</a:t>
            </a:r>
          </a:p>
        </p:txBody>
      </p:sp>
      <p:sp>
        <p:nvSpPr>
          <p:cNvPr id="47" name="ZoneTexte 46"/>
          <p:cNvSpPr txBox="1"/>
          <p:nvPr/>
        </p:nvSpPr>
        <p:spPr>
          <a:xfrm>
            <a:off x="4023689" y="6119765"/>
            <a:ext cx="3137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- </a:t>
            </a:r>
            <a:r>
              <a:rPr lang="fr-FR" sz="1200" dirty="0" smtClean="0"/>
              <a:t>Colis      (</a:t>
            </a:r>
            <a:r>
              <a:rPr lang="fr-FR" sz="1200" dirty="0" err="1" smtClean="0"/>
              <a:t>LxPxH</a:t>
            </a:r>
            <a:r>
              <a:rPr lang="fr-FR" sz="1200" dirty="0" smtClean="0"/>
              <a:t>) :</a:t>
            </a:r>
          </a:p>
        </p:txBody>
      </p:sp>
      <p:sp>
        <p:nvSpPr>
          <p:cNvPr id="48" name="ZoneTexte 47"/>
          <p:cNvSpPr txBox="1"/>
          <p:nvPr/>
        </p:nvSpPr>
        <p:spPr>
          <a:xfrm>
            <a:off x="4029785" y="6345317"/>
            <a:ext cx="31376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/>
              <a:t>- </a:t>
            </a:r>
            <a:r>
              <a:rPr lang="fr-FR" sz="1200" dirty="0" smtClean="0"/>
              <a:t>Poids :                     330 kg</a:t>
            </a:r>
          </a:p>
        </p:txBody>
      </p:sp>
      <p:sp>
        <p:nvSpPr>
          <p:cNvPr id="49" name="ZoneTexte 48"/>
          <p:cNvSpPr txBox="1"/>
          <p:nvPr/>
        </p:nvSpPr>
        <p:spPr>
          <a:xfrm>
            <a:off x="3987113" y="7040617"/>
            <a:ext cx="2792854" cy="2781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lnSpc>
                <a:spcPct val="115000"/>
              </a:lnSpc>
              <a:defRPr sz="1400"/>
            </a:lvl1pPr>
          </a:lstStyle>
          <a:p>
            <a:r>
              <a:rPr lang="fr-FR" sz="1050" dirty="0"/>
              <a:t>- </a:t>
            </a:r>
            <a:r>
              <a:rPr lang="fr-FR" sz="1050" dirty="0" smtClean="0"/>
              <a:t> </a:t>
            </a:r>
            <a:r>
              <a:rPr lang="fr-FR" sz="1050" b="1" dirty="0" smtClean="0"/>
              <a:t>A installer sur une dalle béton</a:t>
            </a:r>
            <a:endParaRPr lang="fr-FR" sz="1050" b="1" dirty="0"/>
          </a:p>
        </p:txBody>
      </p:sp>
      <p:sp>
        <p:nvSpPr>
          <p:cNvPr id="50" name="ZoneTexte 49"/>
          <p:cNvSpPr txBox="1"/>
          <p:nvPr/>
        </p:nvSpPr>
        <p:spPr>
          <a:xfrm>
            <a:off x="3993209" y="7185245"/>
            <a:ext cx="2792854" cy="5259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lnSpc>
                <a:spcPct val="115000"/>
              </a:lnSpc>
              <a:defRPr sz="1400"/>
            </a:lvl1pPr>
          </a:lstStyle>
          <a:p>
            <a:r>
              <a:rPr lang="fr-FR" dirty="0"/>
              <a:t>- </a:t>
            </a:r>
            <a:r>
              <a:rPr lang="fr-FR" sz="1050" b="1" dirty="0" smtClean="0"/>
              <a:t>Usage domestique, rangement produits      </a:t>
            </a:r>
          </a:p>
          <a:p>
            <a:r>
              <a:rPr lang="fr-FR" sz="1050" b="1" dirty="0"/>
              <a:t> </a:t>
            </a:r>
            <a:r>
              <a:rPr lang="fr-FR" sz="1050" b="1" dirty="0" smtClean="0"/>
              <a:t>  non dangereux</a:t>
            </a:r>
            <a:endParaRPr lang="fr-FR" sz="1050" b="1" dirty="0"/>
          </a:p>
        </p:txBody>
      </p:sp>
      <p:sp>
        <p:nvSpPr>
          <p:cNvPr id="51" name="ZoneTexte 50"/>
          <p:cNvSpPr txBox="1"/>
          <p:nvPr/>
        </p:nvSpPr>
        <p:spPr>
          <a:xfrm>
            <a:off x="4011497" y="7593677"/>
            <a:ext cx="2792854" cy="463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fr-FR"/>
            </a:defPPr>
            <a:lvl1pPr>
              <a:lnSpc>
                <a:spcPct val="115000"/>
              </a:lnSpc>
              <a:defRPr sz="1400"/>
            </a:lvl1pPr>
          </a:lstStyle>
          <a:p>
            <a:r>
              <a:rPr lang="fr-FR" sz="1050" dirty="0"/>
              <a:t>- </a:t>
            </a:r>
            <a:r>
              <a:rPr lang="fr-FR" sz="1050" dirty="0" smtClean="0"/>
              <a:t> </a:t>
            </a:r>
            <a:r>
              <a:rPr lang="fr-FR" sz="1050" b="1" dirty="0" smtClean="0"/>
              <a:t>Appliquer un saturateur ou une huile de  </a:t>
            </a:r>
          </a:p>
          <a:p>
            <a:r>
              <a:rPr lang="fr-FR" sz="1050" b="1" dirty="0"/>
              <a:t> </a:t>
            </a:r>
            <a:r>
              <a:rPr lang="fr-FR" sz="1050" b="1" dirty="0" smtClean="0"/>
              <a:t>  bardage pour préserver le bois</a:t>
            </a:r>
            <a:endParaRPr lang="fr-FR" sz="1050" b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643045" y="8179140"/>
            <a:ext cx="4430549" cy="764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fr-FR" sz="1400" dirty="0" smtClean="0">
                <a:solidFill>
                  <a:schemeClr val="bg1"/>
                </a:solidFill>
              </a:rPr>
              <a:t>-</a:t>
            </a:r>
            <a:r>
              <a:rPr lang="fr-FR" sz="1400" b="1" dirty="0" smtClean="0">
                <a:solidFill>
                  <a:schemeClr val="bg1"/>
                </a:solidFill>
              </a:rPr>
              <a:t> </a:t>
            </a:r>
            <a:r>
              <a:rPr lang="fr-FR" sz="1200" b="1" dirty="0">
                <a:solidFill>
                  <a:schemeClr val="bg1"/>
                </a:solidFill>
              </a:rPr>
              <a:t>Plus résistant </a:t>
            </a:r>
            <a:r>
              <a:rPr lang="fr-FR" sz="1200" b="1" dirty="0" smtClean="0">
                <a:solidFill>
                  <a:schemeClr val="bg1"/>
                </a:solidFill>
              </a:rPr>
              <a:t>et durable. Procédé  de traitement 100% naturel dans un four à 215°C. Une plus grande stabilité dimensionnelle des pièces de bois. Respect de l’environnement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3" name="ZoneTexte 52"/>
          <p:cNvSpPr txBox="1"/>
          <p:nvPr/>
        </p:nvSpPr>
        <p:spPr>
          <a:xfrm>
            <a:off x="13635" y="8867752"/>
            <a:ext cx="4268584" cy="340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fr-FR" sz="1400" dirty="0" smtClean="0">
                <a:solidFill>
                  <a:schemeClr val="bg1"/>
                </a:solidFill>
              </a:rPr>
              <a:t>-</a:t>
            </a:r>
            <a:r>
              <a:rPr lang="fr-FR" sz="1400" b="1" dirty="0" smtClean="0">
                <a:solidFill>
                  <a:schemeClr val="bg1"/>
                </a:solidFill>
              </a:rPr>
              <a:t> </a:t>
            </a:r>
            <a:r>
              <a:rPr lang="fr-FR" sz="1200" b="1" dirty="0" smtClean="0">
                <a:solidFill>
                  <a:schemeClr val="bg1"/>
                </a:solidFill>
              </a:rPr>
              <a:t>Très belle finition (impression bois poncé) et peu d’entretien 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54" name="ZoneTexte 53"/>
          <p:cNvSpPr txBox="1"/>
          <p:nvPr/>
        </p:nvSpPr>
        <p:spPr>
          <a:xfrm>
            <a:off x="-16742" y="9105135"/>
            <a:ext cx="4820389" cy="340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fr-FR" sz="1400" dirty="0" smtClean="0">
                <a:solidFill>
                  <a:schemeClr val="bg1"/>
                </a:solidFill>
              </a:rPr>
              <a:t>-</a:t>
            </a:r>
            <a:r>
              <a:rPr lang="fr-FR" sz="1400" b="1" dirty="0" smtClean="0">
                <a:solidFill>
                  <a:schemeClr val="bg1"/>
                </a:solidFill>
              </a:rPr>
              <a:t> </a:t>
            </a:r>
            <a:r>
              <a:rPr lang="fr-FR" sz="1200" b="1" dirty="0" smtClean="0">
                <a:solidFill>
                  <a:schemeClr val="bg1"/>
                </a:solidFill>
              </a:rPr>
              <a:t>Livré d’origine avec un kit de </a:t>
            </a:r>
            <a:r>
              <a:rPr lang="fr-FR" sz="1200" b="1" dirty="0" smtClean="0">
                <a:solidFill>
                  <a:schemeClr val="bg1"/>
                </a:solidFill>
              </a:rPr>
              <a:t>soubassement (pour ancrage au sol)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56" name="Image 5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3387" y="8469388"/>
            <a:ext cx="637986" cy="449037"/>
          </a:xfrm>
          <a:prstGeom prst="rect">
            <a:avLst/>
          </a:prstGeom>
        </p:spPr>
      </p:pic>
      <p:pic>
        <p:nvPicPr>
          <p:cNvPr id="35" name="Picture 2" descr="C:\Users\zdherrma\Dropbox\00 SU-Projet LDD\LDD_Partage\04 LDD-Chantiers\01 Concept\00 Templates Fiches Produits Système U\00 pictos tract\VF\Pictos JPEG\a monter.jpg"/>
          <p:cNvPicPr>
            <a:picLocks noChangeAspect="1" noChangeArrowheads="1"/>
          </p:cNvPicPr>
          <p:nvPr/>
        </p:nvPicPr>
        <p:blipFill>
          <a:blip r:embed="rId3" cstate="print"/>
          <a:srcRect r="47456"/>
          <a:stretch>
            <a:fillRect/>
          </a:stretch>
        </p:blipFill>
        <p:spPr bwMode="auto">
          <a:xfrm>
            <a:off x="6154332" y="1263990"/>
            <a:ext cx="518812" cy="324579"/>
          </a:xfrm>
          <a:prstGeom prst="rect">
            <a:avLst/>
          </a:prstGeom>
          <a:noFill/>
        </p:spPr>
      </p:pic>
      <p:pic>
        <p:nvPicPr>
          <p:cNvPr id="1026" name="Picture 601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3832" y="8259353"/>
            <a:ext cx="632814" cy="1425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0" name="Image 5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0242" y="75594"/>
            <a:ext cx="2541177" cy="781901"/>
          </a:xfrm>
          <a:prstGeom prst="rect">
            <a:avLst/>
          </a:prstGeom>
        </p:spPr>
      </p:pic>
      <p:sp>
        <p:nvSpPr>
          <p:cNvPr id="61" name="Ellipse 60"/>
          <p:cNvSpPr/>
          <p:nvPr/>
        </p:nvSpPr>
        <p:spPr>
          <a:xfrm>
            <a:off x="66794" y="8130341"/>
            <a:ext cx="565114" cy="560109"/>
          </a:xfrm>
          <a:prstGeom prst="ellipse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000" dirty="0">
                <a:solidFill>
                  <a:schemeClr val="accent6"/>
                </a:solidFill>
              </a:rPr>
              <a:t>+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3215777" y="1828409"/>
            <a:ext cx="3478679" cy="2948595"/>
            <a:chOff x="3215777" y="1828409"/>
            <a:chExt cx="3478679" cy="2948595"/>
          </a:xfrm>
        </p:grpSpPr>
        <p:pic>
          <p:nvPicPr>
            <p:cNvPr id="59" name="Picture 1"/>
            <p:cNvPicPr>
              <a:picLocks noChangeAspect="1"/>
            </p:cNvPicPr>
            <p:nvPr/>
          </p:nvPicPr>
          <p:blipFill rotWithShape="1"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2658"/>
            <a:stretch/>
          </p:blipFill>
          <p:spPr>
            <a:xfrm>
              <a:off x="3215777" y="1828409"/>
              <a:ext cx="3264352" cy="2661148"/>
            </a:xfrm>
            <a:prstGeom prst="rect">
              <a:avLst/>
            </a:prstGeom>
          </p:spPr>
        </p:pic>
        <p:cxnSp>
          <p:nvCxnSpPr>
            <p:cNvPr id="77" name="Connecteur droit avec flèche 76"/>
            <p:cNvCxnSpPr/>
            <p:nvPr/>
          </p:nvCxnSpPr>
          <p:spPr>
            <a:xfrm>
              <a:off x="3255264" y="3777356"/>
              <a:ext cx="1659539" cy="950227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Connecteur droit avec flèche 77"/>
            <p:cNvCxnSpPr/>
            <p:nvPr/>
          </p:nvCxnSpPr>
          <p:spPr>
            <a:xfrm flipV="1">
              <a:off x="4954290" y="4174244"/>
              <a:ext cx="1399155" cy="602760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Connecteur droit avec flèche 78"/>
            <p:cNvCxnSpPr/>
            <p:nvPr/>
          </p:nvCxnSpPr>
          <p:spPr>
            <a:xfrm>
              <a:off x="6394384" y="2096132"/>
              <a:ext cx="9554" cy="1964794"/>
            </a:xfrm>
            <a:prstGeom prst="straightConnector1">
              <a:avLst/>
            </a:prstGeom>
            <a:ln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 3"/>
            <p:cNvSpPr>
              <a:spLocks noChangeArrowheads="1"/>
            </p:cNvSpPr>
            <p:nvPr/>
          </p:nvSpPr>
          <p:spPr bwMode="auto">
            <a:xfrm rot="16200000">
              <a:off x="6263559" y="2489180"/>
              <a:ext cx="582393" cy="27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900" b="1" dirty="0" smtClean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2,31 </a:t>
              </a:r>
              <a:r>
                <a:rPr lang="fr-FR" sz="900" b="1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m</a:t>
              </a:r>
            </a:p>
          </p:txBody>
        </p:sp>
        <p:sp>
          <p:nvSpPr>
            <p:cNvPr id="81" name="Rectangle 3"/>
            <p:cNvSpPr>
              <a:spLocks noChangeArrowheads="1"/>
            </p:cNvSpPr>
            <p:nvPr/>
          </p:nvSpPr>
          <p:spPr bwMode="auto">
            <a:xfrm rot="19900287">
              <a:off x="5808614" y="4318020"/>
              <a:ext cx="593725" cy="27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900" b="1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2,79 m</a:t>
              </a:r>
            </a:p>
          </p:txBody>
        </p:sp>
        <p:sp>
          <p:nvSpPr>
            <p:cNvPr id="82" name="Rectangle 3"/>
            <p:cNvSpPr>
              <a:spLocks noChangeArrowheads="1"/>
            </p:cNvSpPr>
            <p:nvPr/>
          </p:nvSpPr>
          <p:spPr bwMode="auto">
            <a:xfrm rot="1624170">
              <a:off x="3562818" y="4192481"/>
              <a:ext cx="593725" cy="2794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fr-FR" sz="900" b="1" dirty="0" smtClean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2,73 </a:t>
              </a:r>
              <a:r>
                <a:rPr lang="fr-FR" sz="900" b="1" dirty="0">
                  <a:latin typeface="Calibri" pitchFamily="34" charset="0"/>
                  <a:ea typeface="Times New Roman" pitchFamily="18" charset="0"/>
                  <a:cs typeface="Times New Roman" pitchFamily="18" charset="0"/>
                </a:rPr>
                <a:t>m</a:t>
              </a:r>
            </a:p>
          </p:txBody>
        </p:sp>
      </p:grpSp>
      <p:pic>
        <p:nvPicPr>
          <p:cNvPr id="22" name="Image 21"/>
          <p:cNvPicPr>
            <a:picLocks noChangeAspect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61746" y="322158"/>
            <a:ext cx="1309596" cy="1062573"/>
          </a:xfrm>
          <a:prstGeom prst="rect">
            <a:avLst/>
          </a:prstGeom>
        </p:spPr>
      </p:pic>
      <p:sp>
        <p:nvSpPr>
          <p:cNvPr id="83" name="Rectangle 82"/>
          <p:cNvSpPr/>
          <p:nvPr/>
        </p:nvSpPr>
        <p:spPr>
          <a:xfrm>
            <a:off x="5454324" y="5250069"/>
            <a:ext cx="120577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200" b="1" dirty="0"/>
              <a:t>3760161073707</a:t>
            </a:r>
          </a:p>
        </p:txBody>
      </p:sp>
      <p:sp>
        <p:nvSpPr>
          <p:cNvPr id="58" name="ZoneTexte 57"/>
          <p:cNvSpPr txBox="1"/>
          <p:nvPr/>
        </p:nvSpPr>
        <p:spPr>
          <a:xfrm>
            <a:off x="-16743" y="9371440"/>
            <a:ext cx="5598836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fr-FR" sz="1200" b="1" dirty="0" smtClean="0">
                <a:solidFill>
                  <a:schemeClr val="bg1"/>
                </a:solidFill>
              </a:rPr>
              <a:t>- Système de construction par connexion angulaire  : un style  moderne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-2572" y="9630170"/>
            <a:ext cx="5598836" cy="30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5000"/>
              </a:lnSpc>
            </a:pPr>
            <a:r>
              <a:rPr lang="fr-FR" sz="1200" b="1" dirty="0" smtClean="0">
                <a:solidFill>
                  <a:schemeClr val="bg1"/>
                </a:solidFill>
              </a:rPr>
              <a:t>- Couverture en bac acier ultra résistante</a:t>
            </a:r>
            <a:endParaRPr lang="fr-FR" sz="1200" dirty="0">
              <a:solidFill>
                <a:schemeClr val="bg1"/>
              </a:solidFill>
            </a:endParaRPr>
          </a:p>
        </p:txBody>
      </p:sp>
      <p:pic>
        <p:nvPicPr>
          <p:cNvPr id="55" name="Image 5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60086" y="9134419"/>
            <a:ext cx="653153" cy="682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1196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435</TotalTime>
  <Words>265</Words>
  <Application>Microsoft Office PowerPoint</Application>
  <PresentationFormat>Format A4 (210 x 297 mm)</PresentationFormat>
  <Paragraphs>49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utilisateur</dc:creator>
  <cp:lastModifiedBy>utilisateur</cp:lastModifiedBy>
  <cp:revision>39</cp:revision>
  <cp:lastPrinted>2020-11-09T13:58:25Z</cp:lastPrinted>
  <dcterms:created xsi:type="dcterms:W3CDTF">2019-10-25T11:26:21Z</dcterms:created>
  <dcterms:modified xsi:type="dcterms:W3CDTF">2020-12-02T13:41:36Z</dcterms:modified>
</cp:coreProperties>
</file>